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
      <p:font typeface="Inter"/>
      <p:regular r:id="rId49"/>
      <p:bold r:id="rId50"/>
      <p:italic r:id="rId51"/>
      <p:boldItalic r:id="rId52"/>
    </p:embeddedFont>
    <p:embeddedFont>
      <p:font typeface="Plus Jakarta Sans"/>
      <p:regular r:id="rId53"/>
      <p:bold r:id="rId54"/>
      <p:italic r:id="rId55"/>
      <p:boldItalic r:id="rId56"/>
    </p:embeddedFont>
    <p:embeddedFont>
      <p:font typeface="Work Sans"/>
      <p:regular r:id="rId57"/>
      <p:bold r:id="rId58"/>
      <p:italic r:id="rId59"/>
      <p:boldItalic r:id="rId60"/>
    </p:embeddedFont>
    <p:embeddedFont>
      <p:font typeface="Roboto Mono"/>
      <p:regular r:id="rId61"/>
      <p:bold r:id="rId62"/>
      <p:italic r:id="rId63"/>
      <p:boldItalic r:id="rId64"/>
    </p:embeddedFont>
    <p:embeddedFont>
      <p:font typeface="Source Serif 4 SemiBold"/>
      <p:regular r:id="rId65"/>
      <p:bold r:id="rId66"/>
      <p:italic r:id="rId67"/>
      <p:boldItalic r:id="rId68"/>
    </p:embeddedFont>
    <p:embeddedFont>
      <p:font typeface="Source Serif 4"/>
      <p:regular r:id="rId69"/>
      <p:bold r:id="rId70"/>
      <p:italic r:id="rId71"/>
      <p:boldItalic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0287FF-7DB5-4665-AAF2-DF1F6B5FB17D}">
  <a:tblStyle styleId="{BC0287FF-7DB5-4665-AAF2-DF1F6B5FB1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Inter-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regular.fntdata"/><Relationship Id="rId72" Type="http://schemas.openxmlformats.org/officeDocument/2006/relationships/font" Target="fonts/SourceSerif4-boldItalic.fntdata"/><Relationship Id="rId31" Type="http://schemas.openxmlformats.org/officeDocument/2006/relationships/slide" Target="slides/slide25.xml"/><Relationship Id="rId75" Type="http://schemas.openxmlformats.org/officeDocument/2006/relationships/font" Target="fonts/OpenSans-italic.fntdata"/><Relationship Id="rId30" Type="http://schemas.openxmlformats.org/officeDocument/2006/relationships/slide" Target="slides/slide24.xml"/><Relationship Id="rId74" Type="http://schemas.openxmlformats.org/officeDocument/2006/relationships/font" Target="fonts/OpenSans-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OpenSans-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ourceSerif4-italic.fntdata"/><Relationship Id="rId70" Type="http://schemas.openxmlformats.org/officeDocument/2006/relationships/font" Target="fonts/SourceSerif4-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bold.fntdata"/><Relationship Id="rId61" Type="http://schemas.openxmlformats.org/officeDocument/2006/relationships/font" Target="fonts/RobotoMono-regular.fntdata"/><Relationship Id="rId20" Type="http://schemas.openxmlformats.org/officeDocument/2006/relationships/slide" Target="slides/slide14.xml"/><Relationship Id="rId64" Type="http://schemas.openxmlformats.org/officeDocument/2006/relationships/font" Target="fonts/RobotoMono-boldItalic.fntdata"/><Relationship Id="rId63" Type="http://schemas.openxmlformats.org/officeDocument/2006/relationships/font" Target="fonts/RobotoMono-italic.fntdata"/><Relationship Id="rId22" Type="http://schemas.openxmlformats.org/officeDocument/2006/relationships/slide" Target="slides/slide16.xml"/><Relationship Id="rId66" Type="http://schemas.openxmlformats.org/officeDocument/2006/relationships/font" Target="fonts/SourceSerif4SemiBold-bold.fntdata"/><Relationship Id="rId21" Type="http://schemas.openxmlformats.org/officeDocument/2006/relationships/slide" Target="slides/slide15.xml"/><Relationship Id="rId65" Type="http://schemas.openxmlformats.org/officeDocument/2006/relationships/font" Target="fonts/SourceSerif4SemiBold-regular.fntdata"/><Relationship Id="rId24" Type="http://schemas.openxmlformats.org/officeDocument/2006/relationships/slide" Target="slides/slide18.xml"/><Relationship Id="rId68" Type="http://schemas.openxmlformats.org/officeDocument/2006/relationships/font" Target="fonts/SourceSerif4SemiBold-boldItalic.fntdata"/><Relationship Id="rId23" Type="http://schemas.openxmlformats.org/officeDocument/2006/relationships/slide" Target="slides/slide17.xml"/><Relationship Id="rId67" Type="http://schemas.openxmlformats.org/officeDocument/2006/relationships/font" Target="fonts/SourceSerif4SemiBold-italic.fntdata"/><Relationship Id="rId60" Type="http://schemas.openxmlformats.org/officeDocument/2006/relationships/font" Target="fonts/WorkSans-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ourceSerif4-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italic.fntdata"/><Relationship Id="rId50" Type="http://schemas.openxmlformats.org/officeDocument/2006/relationships/font" Target="fonts/Inter-bold.fntdata"/><Relationship Id="rId53" Type="http://schemas.openxmlformats.org/officeDocument/2006/relationships/font" Target="fonts/PlusJakartaSans-regular.fntdata"/><Relationship Id="rId52" Type="http://schemas.openxmlformats.org/officeDocument/2006/relationships/font" Target="fonts/Inter-boldItalic.fntdata"/><Relationship Id="rId11" Type="http://schemas.openxmlformats.org/officeDocument/2006/relationships/slide" Target="slides/slide5.xml"/><Relationship Id="rId55" Type="http://schemas.openxmlformats.org/officeDocument/2006/relationships/font" Target="fonts/PlusJakartaSans-italic.fntdata"/><Relationship Id="rId10" Type="http://schemas.openxmlformats.org/officeDocument/2006/relationships/slide" Target="slides/slide4.xml"/><Relationship Id="rId54" Type="http://schemas.openxmlformats.org/officeDocument/2006/relationships/font" Target="fonts/PlusJakartaSans-bold.fntdata"/><Relationship Id="rId13" Type="http://schemas.openxmlformats.org/officeDocument/2006/relationships/slide" Target="slides/slide7.xml"/><Relationship Id="rId57" Type="http://schemas.openxmlformats.org/officeDocument/2006/relationships/font" Target="fonts/WorkSans-regular.fntdata"/><Relationship Id="rId12" Type="http://schemas.openxmlformats.org/officeDocument/2006/relationships/slide" Target="slides/slide6.xml"/><Relationship Id="rId56" Type="http://schemas.openxmlformats.org/officeDocument/2006/relationships/font" Target="fonts/PlusJakartaSans-boldItalic.fntdata"/><Relationship Id="rId15" Type="http://schemas.openxmlformats.org/officeDocument/2006/relationships/slide" Target="slides/slide9.xml"/><Relationship Id="rId59" Type="http://schemas.openxmlformats.org/officeDocument/2006/relationships/font" Target="fonts/WorkSans-italic.fntdata"/><Relationship Id="rId14" Type="http://schemas.openxmlformats.org/officeDocument/2006/relationships/slide" Target="slides/slide8.xml"/><Relationship Id="rId58" Type="http://schemas.openxmlformats.org/officeDocument/2006/relationships/font" Target="fonts/Work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6413b102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6413b102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Umesh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6413b10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6413b10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Umesh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6413b10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6413b10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Anshul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6332a70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46332a70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Our target variable is a boolean </a:t>
            </a:r>
            <a:r>
              <a:rPr lang="en">
                <a:solidFill>
                  <a:srgbClr val="188038"/>
                </a:solidFill>
                <a:latin typeface="Roboto Mono"/>
                <a:ea typeface="Roboto Mono"/>
                <a:cs typeface="Roboto Mono"/>
                <a:sym typeface="Roboto Mono"/>
              </a:rPr>
              <a:t>DELAY_TARGET</a:t>
            </a:r>
            <a:r>
              <a:rPr lang="en">
                <a:solidFill>
                  <a:schemeClr val="dk1"/>
                </a:solidFill>
              </a:rPr>
              <a:t>, which is based on the FAA definition of a flight delay of any arrival that's more than 15 minutes late. We included diversions and cancellations in this definition.</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"We also derived 3 features: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t>
            </a:r>
            <a:r>
              <a:rPr lang="en">
                <a:solidFill>
                  <a:srgbClr val="188038"/>
                </a:solidFill>
                <a:latin typeface="Roboto Mono"/>
                <a:ea typeface="Roboto Mono"/>
                <a:cs typeface="Roboto Mono"/>
                <a:sym typeface="Roboto Mono"/>
              </a:rPr>
              <a:t>IS_HOLIDAY</a:t>
            </a:r>
            <a:r>
              <a:rPr lang="en">
                <a:solidFill>
                  <a:schemeClr val="dk1"/>
                </a:solidFill>
              </a:rPr>
              <a:t> is a binary flag for flights within 3 days of a U.S. holiday.- we expanded this from phase 2 to include the plus or minus three days.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r>
              <a:rPr lang="en">
                <a:solidFill>
                  <a:srgbClr val="188038"/>
                </a:solidFill>
                <a:latin typeface="Roboto Mono"/>
                <a:ea typeface="Roboto Mono"/>
                <a:cs typeface="Roboto Mono"/>
                <a:sym typeface="Roboto Mono"/>
              </a:rPr>
              <a:t>rolling_3mo_delay_count</a:t>
            </a:r>
            <a:r>
              <a:rPr lang="en">
                <a:solidFill>
                  <a:schemeClr val="dk1"/>
                </a:solidFill>
              </a:rPr>
              <a:t> is our time based feature, grouped by airline, that counts how many delays the airline has had in the last 3 months."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r>
              <a:rPr lang="en">
                <a:solidFill>
                  <a:srgbClr val="188038"/>
                </a:solidFill>
                <a:latin typeface="Roboto Mono"/>
                <a:ea typeface="Roboto Mono"/>
                <a:cs typeface="Roboto Mono"/>
                <a:sym typeface="Roboto Mono"/>
              </a:rPr>
              <a:t>HAS_WEATHER_TYPE</a:t>
            </a:r>
            <a:r>
              <a:rPr lang="en">
                <a:solidFill>
                  <a:schemeClr val="dk1"/>
                </a:solidFill>
              </a:rPr>
              <a:t> flags any flights affected by visibility-obstructing weather."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b92b2c1d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b92b2c1d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After our phase 2 presentation, we investigated leakage in our data</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We decided to remove the three variables DEP_TIME, DEP_DELAY, and AIR_TIME as these variables are not available until after the plane takes off. For our use case, it doesnt make sense to predict a delay after the flight takes off.</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b92b2c1d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4b92b2c1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"We calculated the correlation between each feature and our target, </a:t>
            </a:r>
            <a:r>
              <a:rPr lang="en">
                <a:solidFill>
                  <a:srgbClr val="188038"/>
                </a:solidFill>
                <a:latin typeface="Roboto Mono"/>
                <a:ea typeface="Roboto Mono"/>
                <a:cs typeface="Roboto Mono"/>
                <a:sym typeface="Roboto Mono"/>
              </a:rPr>
              <a:t>DELAY_TARGET</a:t>
            </a:r>
            <a:r>
              <a:rPr lang="en">
                <a:solidFill>
                  <a:schemeClr val="dk1"/>
                </a:solidFill>
              </a:rPr>
              <a: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most positively correlated features</a:t>
            </a:r>
            <a:r>
              <a:rPr lang="en">
                <a:solidFill>
                  <a:schemeClr val="dk1"/>
                </a:solidFill>
              </a:rPr>
              <a:t> are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rgbClr val="188038"/>
                </a:solidFill>
                <a:latin typeface="Roboto Mono"/>
                <a:ea typeface="Roboto Mono"/>
                <a:cs typeface="Roboto Mono"/>
                <a:sym typeface="Roboto Mono"/>
              </a:rPr>
              <a:t>HAS_WEATHER_TYPE</a:t>
            </a:r>
            <a:r>
              <a:rPr lang="en">
                <a:solidFill>
                  <a:schemeClr val="dk1"/>
                </a:solidFill>
              </a:rPr>
              <a:t>: </a:t>
            </a:r>
            <a:r>
              <a:rPr b="1" lang="en">
                <a:solidFill>
                  <a:schemeClr val="dk1"/>
                </a:solidFill>
              </a:rPr>
              <a:t>0.089</a:t>
            </a:r>
            <a:r>
              <a:rPr lang="en">
                <a:solidFill>
                  <a:schemeClr val="dk1"/>
                </a:solidFill>
              </a:rPr>
              <a:t> – Suggests flights affected by visibility-reducing weather have a slightly higher likelihood of delay.</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HourlyRelativeHumidity</a:t>
            </a:r>
            <a:r>
              <a:rPr lang="en">
                <a:solidFill>
                  <a:schemeClr val="dk1"/>
                </a:solidFill>
              </a:rPr>
              <a:t>: </a:t>
            </a:r>
            <a:r>
              <a:rPr b="1" lang="en">
                <a:solidFill>
                  <a:schemeClr val="dk1"/>
                </a:solidFill>
              </a:rPr>
              <a:t>0.084</a:t>
            </a:r>
            <a:r>
              <a:rPr lang="en">
                <a:solidFill>
                  <a:schemeClr val="dk1"/>
                </a:solidFill>
              </a:rPr>
              <a:t> – High humidity may be associated with poor weather or reduced visibility.</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On the other hand, the </a:t>
            </a:r>
            <a:r>
              <a:rPr b="1" lang="en">
                <a:solidFill>
                  <a:schemeClr val="dk1"/>
                </a:solidFill>
              </a:rPr>
              <a:t>most negatively correlated features</a:t>
            </a:r>
            <a:r>
              <a:rPr lang="en">
                <a:solidFill>
                  <a:schemeClr val="dk1"/>
                </a:solidFill>
              </a:rPr>
              <a:t> are: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rgbClr val="188038"/>
                </a:solidFill>
                <a:latin typeface="Roboto Mono"/>
                <a:ea typeface="Roboto Mono"/>
                <a:cs typeface="Roboto Mono"/>
                <a:sym typeface="Roboto Mono"/>
              </a:rPr>
              <a:t>HourlyVisibility</a:t>
            </a:r>
            <a:r>
              <a:rPr lang="en">
                <a:solidFill>
                  <a:schemeClr val="dk1"/>
                </a:solidFill>
              </a:rPr>
              <a:t>: </a:t>
            </a:r>
            <a:r>
              <a:rPr b="1" lang="en">
                <a:solidFill>
                  <a:schemeClr val="dk1"/>
                </a:solidFill>
              </a:rPr>
              <a:t>-0.081</a:t>
            </a:r>
            <a:r>
              <a:rPr lang="en">
                <a:solidFill>
                  <a:schemeClr val="dk1"/>
                </a:solidFill>
              </a:rPr>
              <a:t> – Lower visibility corresponds with higher delay rates.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HourlyAltimeterSetting</a:t>
            </a:r>
            <a:r>
              <a:rPr lang="en">
                <a:solidFill>
                  <a:schemeClr val="dk1"/>
                </a:solidFill>
              </a:rPr>
              <a:t>: </a:t>
            </a:r>
            <a:r>
              <a:rPr b="1" lang="en">
                <a:solidFill>
                  <a:schemeClr val="dk1"/>
                </a:solidFill>
              </a:rPr>
              <a:t>-0.065</a:t>
            </a:r>
            <a:br>
              <a:rPr b="1" lang="en">
                <a:solidFill>
                  <a:schemeClr val="dk1"/>
                </a:solidFill>
              </a:rPr>
            </a:br>
            <a:endParaRPr b="1">
              <a:solidFill>
                <a:schemeClr val="dk1"/>
              </a:solidFill>
            </a:endParaRPr>
          </a:p>
          <a:p>
            <a:pPr indent="0" lvl="0" marL="381000" marR="381000" rtl="0" algn="l">
              <a:lnSpc>
                <a:spcPct val="115000"/>
              </a:lnSpc>
              <a:spcBef>
                <a:spcPts val="1200"/>
              </a:spcBef>
              <a:spcAft>
                <a:spcPts val="0"/>
              </a:spcAft>
              <a:buNone/>
            </a:pPr>
            <a:r>
              <a:rPr lang="en">
                <a:solidFill>
                  <a:schemeClr val="dk1"/>
                </a:solidFill>
              </a:rPr>
              <a:t>all</a:t>
            </a:r>
            <a:r>
              <a:rPr lang="en">
                <a:solidFill>
                  <a:schemeClr val="dk1"/>
                </a:solidFill>
              </a:rPr>
              <a:t> of these top correlating features are weather-related, which aligns with expectations.</a:t>
            </a:r>
            <a:endParaRPr>
              <a:solidFill>
                <a:schemeClr val="dk1"/>
              </a:solidFill>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ebc08d7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4ebc08d7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4ebc08d74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4ebc08d7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ebc08d7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4ebc08d7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ebc08d749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4ebc08d749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ebc08d74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4ebc08d74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6332a70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6332a70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ebdbf420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1ebdbf420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65112eb4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65112eb4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ebc08d749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ebc08d749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ebc08d749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4ebc08d749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4ebc08d74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4ebc08d74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ebc08d749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4ebc08d749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47235470e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47235470e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ebc08d749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4ebc08d749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47235470e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47235470e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a4965454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a4965454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Suhas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ebc08d749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4ebc08d749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4ebc08d749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4ebc08d749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4ebc08d749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4ebc08d749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ebdbf42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1ebdbf42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595959"/>
              </a:buClr>
              <a:buSzPts val="1800"/>
              <a:buChar char="●"/>
            </a:pPr>
            <a:r>
              <a:rPr b="1" lang="en" sz="1800">
                <a:solidFill>
                  <a:srgbClr val="595959"/>
                </a:solidFill>
              </a:rPr>
              <a:t>Advanced Feature Engineering:</a:t>
            </a:r>
            <a:r>
              <a:rPr lang="en" sz="1800">
                <a:solidFill>
                  <a:srgbClr val="595959"/>
                </a:solidFill>
              </a:rPr>
              <a:t> Identify most relevant features using techniques such as PCA to capture essential variance for Random Forest Optimization.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4ebc08d749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4ebc08d749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1ebdbf42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1ebdbf420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Umesh</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47235470e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47235470e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47235470e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47235470e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47235470e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47235470e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4ebc08d74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4ebc08d74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f515562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f515562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latin typeface="Open Sans"/>
                <a:ea typeface="Open Sans"/>
                <a:cs typeface="Open Sans"/>
                <a:sym typeface="Open Sans"/>
              </a:rPr>
              <a:t>Anshul</a:t>
            </a:r>
            <a:endParaRPr sz="1800">
              <a:solidFill>
                <a:srgbClr val="595959"/>
              </a:solidFill>
              <a:latin typeface="Open Sans"/>
              <a:ea typeface="Open Sans"/>
              <a:cs typeface="Open Sans"/>
              <a:sym typeface="Open Sans"/>
            </a:endParaRPr>
          </a:p>
          <a:p>
            <a:pPr indent="-342900" lvl="0" marL="457200" rtl="0" algn="l">
              <a:lnSpc>
                <a:spcPct val="115000"/>
              </a:lnSpc>
              <a:spcBef>
                <a:spcPts val="1200"/>
              </a:spcBef>
              <a:spcAft>
                <a:spcPts val="0"/>
              </a:spcAft>
              <a:buClr>
                <a:srgbClr val="595959"/>
              </a:buClr>
              <a:buSzPts val="1800"/>
              <a:buFont typeface="Open Sans"/>
              <a:buChar char="●"/>
            </a:pPr>
            <a:r>
              <a:rPr lang="en" sz="1800">
                <a:solidFill>
                  <a:srgbClr val="595959"/>
                </a:solidFill>
                <a:latin typeface="Open Sans"/>
                <a:ea typeface="Open Sans"/>
                <a:cs typeface="Open Sans"/>
                <a:sym typeface="Open Sans"/>
              </a:rPr>
              <a:t>Business Case</a:t>
            </a:r>
            <a:endParaRPr sz="1800">
              <a:solidFill>
                <a:srgbClr val="595959"/>
              </a:solidFill>
              <a:latin typeface="Open Sans"/>
              <a:ea typeface="Open Sans"/>
              <a:cs typeface="Open Sans"/>
              <a:sym typeface="Open Sans"/>
            </a:endParaRPr>
          </a:p>
          <a:p>
            <a:pPr indent="-317500" lvl="1" marL="914400" rtl="0" algn="l">
              <a:lnSpc>
                <a:spcPct val="115000"/>
              </a:lnSpc>
              <a:spcBef>
                <a:spcPts val="0"/>
              </a:spcBef>
              <a:spcAft>
                <a:spcPts val="0"/>
              </a:spcAft>
              <a:buClr>
                <a:srgbClr val="595959"/>
              </a:buClr>
              <a:buSzPts val="1400"/>
              <a:buFont typeface="Open Sans"/>
              <a:buChar char="○"/>
            </a:pPr>
            <a:r>
              <a:rPr lang="en" sz="1400">
                <a:solidFill>
                  <a:srgbClr val="595959"/>
                </a:solidFill>
                <a:latin typeface="Open Sans"/>
                <a:ea typeface="Open Sans"/>
                <a:cs typeface="Open Sans"/>
                <a:sym typeface="Open Sans"/>
              </a:rPr>
              <a:t>We are attempting to predict whether a flight will be delayed or not based on historical data, flight information, and weather data</a:t>
            </a:r>
            <a:endParaRPr sz="1400">
              <a:solidFill>
                <a:srgbClr val="595959"/>
              </a:solidFill>
              <a:latin typeface="Open Sans"/>
              <a:ea typeface="Open Sans"/>
              <a:cs typeface="Open Sans"/>
              <a:sym typeface="Open Sans"/>
            </a:endParaRPr>
          </a:p>
          <a:p>
            <a:pPr indent="-342900" lvl="0" marL="457200" rtl="0" algn="l">
              <a:lnSpc>
                <a:spcPct val="115000"/>
              </a:lnSpc>
              <a:spcBef>
                <a:spcPts val="0"/>
              </a:spcBef>
              <a:spcAft>
                <a:spcPts val="0"/>
              </a:spcAft>
              <a:buClr>
                <a:srgbClr val="595959"/>
              </a:buClr>
              <a:buSzPts val="1800"/>
              <a:buFont typeface="Open Sans"/>
              <a:buChar char="●"/>
            </a:pPr>
            <a:r>
              <a:rPr lang="en" sz="1800">
                <a:solidFill>
                  <a:srgbClr val="595959"/>
                </a:solidFill>
                <a:latin typeface="Open Sans"/>
                <a:ea typeface="Open Sans"/>
                <a:cs typeface="Open Sans"/>
                <a:sym typeface="Open Sans"/>
              </a:rPr>
              <a:t>Baseline Model</a:t>
            </a:r>
            <a:endParaRPr sz="1800">
              <a:solidFill>
                <a:srgbClr val="595959"/>
              </a:solidFill>
              <a:latin typeface="Open Sans"/>
              <a:ea typeface="Open Sans"/>
              <a:cs typeface="Open Sans"/>
              <a:sym typeface="Open Sans"/>
            </a:endParaRPr>
          </a:p>
          <a:p>
            <a:pPr indent="-317500" lvl="1" marL="914400" rtl="0" algn="l">
              <a:lnSpc>
                <a:spcPct val="115000"/>
              </a:lnSpc>
              <a:spcBef>
                <a:spcPts val="0"/>
              </a:spcBef>
              <a:spcAft>
                <a:spcPts val="0"/>
              </a:spcAft>
              <a:buClr>
                <a:srgbClr val="595959"/>
              </a:buClr>
              <a:buSzPts val="1400"/>
              <a:buFont typeface="Open Sans"/>
              <a:buChar char="○"/>
            </a:pPr>
            <a:r>
              <a:rPr lang="en" sz="1400">
                <a:solidFill>
                  <a:srgbClr val="595959"/>
                </a:solidFill>
                <a:latin typeface="Open Sans"/>
                <a:ea typeface="Open Sans"/>
                <a:cs typeface="Open Sans"/>
                <a:sym typeface="Open Sans"/>
              </a:rPr>
              <a:t>For our baseline classification model, we utilized a logistic regression model to classify flights between on-time (arriving before or at scheduled arrival time) and delayed (arriving after scheduled arrival time) </a:t>
            </a:r>
            <a:endParaRPr sz="1400">
              <a:solidFill>
                <a:srgbClr val="595959"/>
              </a:solidFill>
              <a:latin typeface="Open Sans"/>
              <a:ea typeface="Open Sans"/>
              <a:cs typeface="Open Sans"/>
              <a:sym typeface="Open Sans"/>
            </a:endParaRPr>
          </a:p>
          <a:p>
            <a:pPr indent="-342900" lvl="0" marL="457200" rtl="0" algn="l">
              <a:lnSpc>
                <a:spcPct val="115000"/>
              </a:lnSpc>
              <a:spcBef>
                <a:spcPts val="0"/>
              </a:spcBef>
              <a:spcAft>
                <a:spcPts val="0"/>
              </a:spcAft>
              <a:buClr>
                <a:srgbClr val="595959"/>
              </a:buClr>
              <a:buSzPts val="1800"/>
              <a:buFont typeface="Open Sans"/>
              <a:buChar char="●"/>
            </a:pPr>
            <a:r>
              <a:rPr lang="en" sz="1800">
                <a:solidFill>
                  <a:srgbClr val="595959"/>
                </a:solidFill>
                <a:latin typeface="Open Sans"/>
                <a:ea typeface="Open Sans"/>
                <a:cs typeface="Open Sans"/>
                <a:sym typeface="Open Sans"/>
              </a:rPr>
              <a:t>Complex Models</a:t>
            </a:r>
            <a:endParaRPr sz="1800">
              <a:solidFill>
                <a:srgbClr val="595959"/>
              </a:solidFill>
              <a:latin typeface="Open Sans"/>
              <a:ea typeface="Open Sans"/>
              <a:cs typeface="Open Sans"/>
              <a:sym typeface="Open Sans"/>
            </a:endParaRPr>
          </a:p>
          <a:p>
            <a:pPr indent="-317500" lvl="1" marL="914400" rtl="0" algn="l">
              <a:lnSpc>
                <a:spcPct val="115000"/>
              </a:lnSpc>
              <a:spcBef>
                <a:spcPts val="0"/>
              </a:spcBef>
              <a:spcAft>
                <a:spcPts val="0"/>
              </a:spcAft>
              <a:buClr>
                <a:srgbClr val="595959"/>
              </a:buClr>
              <a:buSzPts val="1400"/>
              <a:buFont typeface="Open Sans"/>
              <a:buChar char="○"/>
            </a:pPr>
            <a:r>
              <a:t/>
            </a:r>
            <a:endParaRPr sz="1400">
              <a:solidFill>
                <a:srgbClr val="595959"/>
              </a:solidFill>
              <a:latin typeface="Open Sans"/>
              <a:ea typeface="Open Sans"/>
              <a:cs typeface="Open Sans"/>
              <a:sym typeface="Open Sans"/>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4ebc08d749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4ebc08d749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ebdbf420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ebdbf420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Umesh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bb6396f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bb6396f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Umesh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6413b102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46413b102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Umesh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13750" y="1110400"/>
            <a:ext cx="3641400" cy="2496300"/>
          </a:xfrm>
          <a:prstGeom prst="rect">
            <a:avLst/>
          </a:prstGeom>
        </p:spPr>
        <p:txBody>
          <a:bodyPr anchorCtr="0" anchor="ctr" bIns="91425" lIns="91425" spcFirstLastPara="1" rIns="91425" wrap="square" tIns="91425">
            <a:normAutofit/>
          </a:bodyPr>
          <a:lstStyle>
            <a:lvl1pPr lvl="0">
              <a:spcBef>
                <a:spcPts val="0"/>
              </a:spcBef>
              <a:spcAft>
                <a:spcPts val="0"/>
              </a:spcAft>
              <a:buSzPts val="5200"/>
              <a:buNone/>
              <a:defRPr b="1" sz="3800">
                <a:solidFill>
                  <a:srgbClr val="003262"/>
                </a:solidFill>
                <a:latin typeface="Open Sans"/>
                <a:ea typeface="Open Sans"/>
                <a:cs typeface="Open Sans"/>
                <a:sym typeface="Open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2"/>
          <p:cNvPicPr preferRelativeResize="0"/>
          <p:nvPr/>
        </p:nvPicPr>
        <p:blipFill rotWithShape="1">
          <a:blip r:embed="rId2">
            <a:alphaModFix/>
          </a:blip>
          <a:srcRect b="28469" l="16790" r="16790" t="-17826"/>
          <a:stretch/>
        </p:blipFill>
        <p:spPr>
          <a:xfrm rot="-5400000">
            <a:off x="4292375" y="274350"/>
            <a:ext cx="5144250" cy="4595700"/>
          </a:xfrm>
          <a:prstGeom prst="flowChartManualInput">
            <a:avLst/>
          </a:prstGeom>
          <a:noFill/>
          <a:ln>
            <a:noFill/>
          </a:ln>
        </p:spPr>
      </p:pic>
      <p:sp>
        <p:nvSpPr>
          <p:cNvPr id="13" name="Google Shape;13;p2"/>
          <p:cNvSpPr/>
          <p:nvPr/>
        </p:nvSpPr>
        <p:spPr>
          <a:xfrm rot="4786752">
            <a:off x="2246322" y="2512584"/>
            <a:ext cx="5249605" cy="118333"/>
          </a:xfrm>
          <a:prstGeom prst="parallelogram">
            <a:avLst>
              <a:gd fmla="val 14495" name="adj"/>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 name="Google Shape;14;p2"/>
          <p:cNvPicPr preferRelativeResize="0"/>
          <p:nvPr/>
        </p:nvPicPr>
        <p:blipFill>
          <a:blip r:embed="rId3">
            <a:alphaModFix/>
          </a:blip>
          <a:stretch>
            <a:fillRect/>
          </a:stretch>
        </p:blipFill>
        <p:spPr>
          <a:xfrm>
            <a:off x="640125" y="4341058"/>
            <a:ext cx="2991677" cy="4893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1"/>
          <p:cNvSpPr/>
          <p:nvPr/>
        </p:nvSpPr>
        <p:spPr>
          <a:xfrm>
            <a:off x="-8875" y="0"/>
            <a:ext cx="9153000" cy="180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CUSTOM_1">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CUSTOM">
    <p:bg>
      <p:bgPr>
        <a:solidFill>
          <a:schemeClr val="accent1"/>
        </a:solidFill>
      </p:bgPr>
    </p:bg>
    <p:spTree>
      <p:nvGrpSpPr>
        <p:cNvPr id="55" name="Shape 55"/>
        <p:cNvGrpSpPr/>
        <p:nvPr/>
      </p:nvGrpSpPr>
      <p:grpSpPr>
        <a:xfrm>
          <a:off x="0" y="0"/>
          <a:ext cx="0" cy="0"/>
          <a:chOff x="0" y="0"/>
          <a:chExt cx="0" cy="0"/>
        </a:xfrm>
      </p:grpSpPr>
      <p:sp>
        <p:nvSpPr>
          <p:cNvPr id="56" name="Google Shape;56;p13"/>
          <p:cNvSpPr/>
          <p:nvPr/>
        </p:nvSpPr>
        <p:spPr>
          <a:xfrm>
            <a:off x="0" y="0"/>
            <a:ext cx="9144000" cy="28071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272400" y="284250"/>
            <a:ext cx="8599200" cy="457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ph type="title"/>
          </p:nvPr>
        </p:nvSpPr>
        <p:spPr>
          <a:xfrm>
            <a:off x="2271750" y="1691400"/>
            <a:ext cx="4600500" cy="1760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Font typeface="Open Sans"/>
              <a:buNone/>
              <a:defRPr>
                <a:latin typeface="Open Sans"/>
                <a:ea typeface="Open Sans"/>
                <a:cs typeface="Open Sans"/>
                <a:sym typeface="Open Sans"/>
              </a:defRPr>
            </a:lvl1pPr>
            <a:lvl2pPr lvl="1">
              <a:spcBef>
                <a:spcPts val="0"/>
              </a:spcBef>
              <a:spcAft>
                <a:spcPts val="0"/>
              </a:spcAft>
              <a:buSzPts val="2800"/>
              <a:buFont typeface="Open Sans"/>
              <a:buNone/>
              <a:defRPr>
                <a:latin typeface="Open Sans"/>
                <a:ea typeface="Open Sans"/>
                <a:cs typeface="Open Sans"/>
                <a:sym typeface="Open Sans"/>
              </a:defRPr>
            </a:lvl2pPr>
            <a:lvl3pPr lvl="2">
              <a:spcBef>
                <a:spcPts val="0"/>
              </a:spcBef>
              <a:spcAft>
                <a:spcPts val="0"/>
              </a:spcAft>
              <a:buSzPts val="2800"/>
              <a:buFont typeface="Open Sans"/>
              <a:buNone/>
              <a:defRPr>
                <a:latin typeface="Open Sans"/>
                <a:ea typeface="Open Sans"/>
                <a:cs typeface="Open Sans"/>
                <a:sym typeface="Open Sans"/>
              </a:defRPr>
            </a:lvl3pPr>
            <a:lvl4pPr lvl="3">
              <a:spcBef>
                <a:spcPts val="0"/>
              </a:spcBef>
              <a:spcAft>
                <a:spcPts val="0"/>
              </a:spcAft>
              <a:buSzPts val="2800"/>
              <a:buFont typeface="Open Sans"/>
              <a:buNone/>
              <a:defRPr>
                <a:latin typeface="Open Sans"/>
                <a:ea typeface="Open Sans"/>
                <a:cs typeface="Open Sans"/>
                <a:sym typeface="Open Sans"/>
              </a:defRPr>
            </a:lvl4pPr>
            <a:lvl5pPr lvl="4">
              <a:spcBef>
                <a:spcPts val="0"/>
              </a:spcBef>
              <a:spcAft>
                <a:spcPts val="0"/>
              </a:spcAft>
              <a:buSzPts val="2800"/>
              <a:buFont typeface="Open Sans"/>
              <a:buNone/>
              <a:defRPr>
                <a:latin typeface="Open Sans"/>
                <a:ea typeface="Open Sans"/>
                <a:cs typeface="Open Sans"/>
                <a:sym typeface="Open Sans"/>
              </a:defRPr>
            </a:lvl5pPr>
            <a:lvl6pPr lvl="5">
              <a:spcBef>
                <a:spcPts val="0"/>
              </a:spcBef>
              <a:spcAft>
                <a:spcPts val="0"/>
              </a:spcAft>
              <a:buSzPts val="2800"/>
              <a:buFont typeface="Open Sans"/>
              <a:buNone/>
              <a:defRPr>
                <a:latin typeface="Open Sans"/>
                <a:ea typeface="Open Sans"/>
                <a:cs typeface="Open Sans"/>
                <a:sym typeface="Open Sans"/>
              </a:defRPr>
            </a:lvl6pPr>
            <a:lvl7pPr lvl="6">
              <a:spcBef>
                <a:spcPts val="0"/>
              </a:spcBef>
              <a:spcAft>
                <a:spcPts val="0"/>
              </a:spcAft>
              <a:buSzPts val="2800"/>
              <a:buFont typeface="Open Sans"/>
              <a:buNone/>
              <a:defRPr>
                <a:latin typeface="Open Sans"/>
                <a:ea typeface="Open Sans"/>
                <a:cs typeface="Open Sans"/>
                <a:sym typeface="Open Sans"/>
              </a:defRPr>
            </a:lvl7pPr>
            <a:lvl8pPr lvl="7">
              <a:spcBef>
                <a:spcPts val="0"/>
              </a:spcBef>
              <a:spcAft>
                <a:spcPts val="0"/>
              </a:spcAft>
              <a:buSzPts val="2800"/>
              <a:buFont typeface="Open Sans"/>
              <a:buNone/>
              <a:defRPr>
                <a:latin typeface="Open Sans"/>
                <a:ea typeface="Open Sans"/>
                <a:cs typeface="Open Sans"/>
                <a:sym typeface="Open Sans"/>
              </a:defRPr>
            </a:lvl8pPr>
            <a:lvl9pPr lvl="8">
              <a:spcBef>
                <a:spcPts val="0"/>
              </a:spcBef>
              <a:spcAft>
                <a:spcPts val="0"/>
              </a:spcAft>
              <a:buSzPts val="2800"/>
              <a:buFont typeface="Open Sans"/>
              <a:buNone/>
              <a:defRPr>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3262"/>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625000" y="1606350"/>
            <a:ext cx="5533500" cy="9654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b="1" sz="3800">
                <a:solidFill>
                  <a:schemeClr val="lt1"/>
                </a:solidFill>
                <a:latin typeface="Open Sans"/>
                <a:ea typeface="Open Sans"/>
                <a:cs typeface="Open Sans"/>
                <a:sym typeface="Open Sa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txBox="1"/>
          <p:nvPr>
            <p:ph idx="1" type="subTitle"/>
          </p:nvPr>
        </p:nvSpPr>
        <p:spPr>
          <a:xfrm>
            <a:off x="681525" y="2839750"/>
            <a:ext cx="5282100" cy="738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800"/>
              <a:buFont typeface="Open Sans"/>
              <a:buNone/>
              <a:defRPr>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613750" y="445025"/>
            <a:ext cx="79263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b="1">
                <a:solidFill>
                  <a:srgbClr val="003262"/>
                </a:solidFill>
                <a:latin typeface="Open Sans"/>
                <a:ea typeface="Open Sans"/>
                <a:cs typeface="Open Sans"/>
                <a:sym typeface="Open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613750" y="1152475"/>
            <a:ext cx="79263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Open Sans"/>
              <a:buChar char="●"/>
              <a:defRPr>
                <a:latin typeface="Open Sans"/>
                <a:ea typeface="Open Sans"/>
                <a:cs typeface="Open Sans"/>
                <a:sym typeface="Open Sans"/>
              </a:defRPr>
            </a:lvl1pPr>
            <a:lvl2pPr indent="-317500" lvl="1" marL="914400">
              <a:spcBef>
                <a:spcPts val="0"/>
              </a:spcBef>
              <a:spcAft>
                <a:spcPts val="0"/>
              </a:spcAft>
              <a:buSzPts val="1400"/>
              <a:buFont typeface="Open Sans"/>
              <a:buChar char="○"/>
              <a:defRPr>
                <a:latin typeface="Open Sans"/>
                <a:ea typeface="Open Sans"/>
                <a:cs typeface="Open Sans"/>
                <a:sym typeface="Open Sans"/>
              </a:defRPr>
            </a:lvl2pPr>
            <a:lvl3pPr indent="-317500" lvl="2" marL="1371600">
              <a:spcBef>
                <a:spcPts val="0"/>
              </a:spcBef>
              <a:spcAft>
                <a:spcPts val="0"/>
              </a:spcAft>
              <a:buSzPts val="1400"/>
              <a:buFont typeface="Open Sans"/>
              <a:buChar char="■"/>
              <a:defRPr>
                <a:latin typeface="Open Sans"/>
                <a:ea typeface="Open Sans"/>
                <a:cs typeface="Open Sans"/>
                <a:sym typeface="Open Sans"/>
              </a:defRPr>
            </a:lvl3pPr>
            <a:lvl4pPr indent="-317500" lvl="3" marL="1828800">
              <a:spcBef>
                <a:spcPts val="0"/>
              </a:spcBef>
              <a:spcAft>
                <a:spcPts val="0"/>
              </a:spcAft>
              <a:buSzPts val="1400"/>
              <a:buFont typeface="Open Sans"/>
              <a:buChar char="●"/>
              <a:defRPr>
                <a:latin typeface="Open Sans"/>
                <a:ea typeface="Open Sans"/>
                <a:cs typeface="Open Sans"/>
                <a:sym typeface="Open Sans"/>
              </a:defRPr>
            </a:lvl4pPr>
            <a:lvl5pPr indent="-317500" lvl="4" marL="2286000">
              <a:spcBef>
                <a:spcPts val="0"/>
              </a:spcBef>
              <a:spcAft>
                <a:spcPts val="0"/>
              </a:spcAft>
              <a:buSzPts val="1400"/>
              <a:buFont typeface="Open Sans"/>
              <a:buChar char="○"/>
              <a:defRPr>
                <a:latin typeface="Open Sans"/>
                <a:ea typeface="Open Sans"/>
                <a:cs typeface="Open Sans"/>
                <a:sym typeface="Open Sans"/>
              </a:defRPr>
            </a:lvl5pPr>
            <a:lvl6pPr indent="-317500" lvl="5" marL="2743200">
              <a:spcBef>
                <a:spcPts val="0"/>
              </a:spcBef>
              <a:spcAft>
                <a:spcPts val="0"/>
              </a:spcAft>
              <a:buSzPts val="1400"/>
              <a:buFont typeface="Open Sans"/>
              <a:buChar char="■"/>
              <a:defRPr>
                <a:latin typeface="Open Sans"/>
                <a:ea typeface="Open Sans"/>
                <a:cs typeface="Open Sans"/>
                <a:sym typeface="Open Sans"/>
              </a:defRPr>
            </a:lvl6pPr>
            <a:lvl7pPr indent="-317500" lvl="6" marL="3200400">
              <a:spcBef>
                <a:spcPts val="0"/>
              </a:spcBef>
              <a:spcAft>
                <a:spcPts val="0"/>
              </a:spcAft>
              <a:buSzPts val="1400"/>
              <a:buFont typeface="Open Sans"/>
              <a:buChar char="●"/>
              <a:defRPr>
                <a:latin typeface="Open Sans"/>
                <a:ea typeface="Open Sans"/>
                <a:cs typeface="Open Sans"/>
                <a:sym typeface="Open Sans"/>
              </a:defRPr>
            </a:lvl7pPr>
            <a:lvl8pPr indent="-317500" lvl="7" marL="3657600">
              <a:spcBef>
                <a:spcPts val="0"/>
              </a:spcBef>
              <a:spcAft>
                <a:spcPts val="0"/>
              </a:spcAft>
              <a:buSzPts val="1400"/>
              <a:buFont typeface="Open Sans"/>
              <a:buChar char="○"/>
              <a:defRPr>
                <a:latin typeface="Open Sans"/>
                <a:ea typeface="Open Sans"/>
                <a:cs typeface="Open Sans"/>
                <a:sym typeface="Open Sans"/>
              </a:defRPr>
            </a:lvl8pPr>
            <a:lvl9pPr indent="-317500" lvl="8" marL="4114800">
              <a:spcBef>
                <a:spcPts val="0"/>
              </a:spcBef>
              <a:spcAft>
                <a:spcPts val="0"/>
              </a:spcAft>
              <a:buSzPts val="1400"/>
              <a:buFont typeface="Open Sans"/>
              <a:buChar char="■"/>
              <a:defRPr>
                <a:latin typeface="Open Sans"/>
                <a:ea typeface="Open Sans"/>
                <a:cs typeface="Open Sans"/>
                <a:sym typeface="Open Sans"/>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a:off x="-8875" y="0"/>
            <a:ext cx="9153000" cy="180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idx="1" type="body"/>
          </p:nvPr>
        </p:nvSpPr>
        <p:spPr>
          <a:xfrm>
            <a:off x="613750" y="1152475"/>
            <a:ext cx="36207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Open Sans"/>
              <a:buChar char="●"/>
              <a:defRPr sz="1400">
                <a:latin typeface="Open Sans"/>
                <a:ea typeface="Open Sans"/>
                <a:cs typeface="Open Sans"/>
                <a:sym typeface="Open Sans"/>
              </a:defRPr>
            </a:lvl1pPr>
            <a:lvl2pPr indent="-304800" lvl="1" marL="914400">
              <a:spcBef>
                <a:spcPts val="0"/>
              </a:spcBef>
              <a:spcAft>
                <a:spcPts val="0"/>
              </a:spcAft>
              <a:buSzPts val="1200"/>
              <a:buFont typeface="Open Sans"/>
              <a:buChar char="○"/>
              <a:defRPr sz="1200">
                <a:latin typeface="Open Sans"/>
                <a:ea typeface="Open Sans"/>
                <a:cs typeface="Open Sans"/>
                <a:sym typeface="Open Sans"/>
              </a:defRPr>
            </a:lvl2pPr>
            <a:lvl3pPr indent="-304800" lvl="2" marL="1371600">
              <a:spcBef>
                <a:spcPts val="0"/>
              </a:spcBef>
              <a:spcAft>
                <a:spcPts val="0"/>
              </a:spcAft>
              <a:buSzPts val="1200"/>
              <a:buFont typeface="Open Sans"/>
              <a:buChar char="■"/>
              <a:defRPr sz="1200">
                <a:latin typeface="Open Sans"/>
                <a:ea typeface="Open Sans"/>
                <a:cs typeface="Open Sans"/>
                <a:sym typeface="Open Sans"/>
              </a:defRPr>
            </a:lvl3pPr>
            <a:lvl4pPr indent="-304800" lvl="3" marL="1828800">
              <a:spcBef>
                <a:spcPts val="0"/>
              </a:spcBef>
              <a:spcAft>
                <a:spcPts val="0"/>
              </a:spcAft>
              <a:buSzPts val="1200"/>
              <a:buFont typeface="Open Sans"/>
              <a:buChar char="●"/>
              <a:defRPr sz="1200">
                <a:latin typeface="Open Sans"/>
                <a:ea typeface="Open Sans"/>
                <a:cs typeface="Open Sans"/>
                <a:sym typeface="Open Sans"/>
              </a:defRPr>
            </a:lvl4pPr>
            <a:lvl5pPr indent="-304800" lvl="4" marL="2286000">
              <a:spcBef>
                <a:spcPts val="0"/>
              </a:spcBef>
              <a:spcAft>
                <a:spcPts val="0"/>
              </a:spcAft>
              <a:buSzPts val="1200"/>
              <a:buFont typeface="Open Sans"/>
              <a:buChar char="○"/>
              <a:defRPr sz="1200">
                <a:latin typeface="Open Sans"/>
                <a:ea typeface="Open Sans"/>
                <a:cs typeface="Open Sans"/>
                <a:sym typeface="Open Sans"/>
              </a:defRPr>
            </a:lvl5pPr>
            <a:lvl6pPr indent="-304800" lvl="5" marL="2743200">
              <a:spcBef>
                <a:spcPts val="0"/>
              </a:spcBef>
              <a:spcAft>
                <a:spcPts val="0"/>
              </a:spcAft>
              <a:buSzPts val="1200"/>
              <a:buFont typeface="Open Sans"/>
              <a:buChar char="■"/>
              <a:defRPr sz="1200">
                <a:latin typeface="Open Sans"/>
                <a:ea typeface="Open Sans"/>
                <a:cs typeface="Open Sans"/>
                <a:sym typeface="Open Sans"/>
              </a:defRPr>
            </a:lvl6pPr>
            <a:lvl7pPr indent="-304800" lvl="6" marL="3200400">
              <a:spcBef>
                <a:spcPts val="0"/>
              </a:spcBef>
              <a:spcAft>
                <a:spcPts val="0"/>
              </a:spcAft>
              <a:buSzPts val="1200"/>
              <a:buFont typeface="Open Sans"/>
              <a:buChar char="●"/>
              <a:defRPr sz="1200">
                <a:latin typeface="Open Sans"/>
                <a:ea typeface="Open Sans"/>
                <a:cs typeface="Open Sans"/>
                <a:sym typeface="Open Sans"/>
              </a:defRPr>
            </a:lvl7pPr>
            <a:lvl8pPr indent="-304800" lvl="7" marL="3657600">
              <a:spcBef>
                <a:spcPts val="0"/>
              </a:spcBef>
              <a:spcAft>
                <a:spcPts val="0"/>
              </a:spcAft>
              <a:buSzPts val="1200"/>
              <a:buFont typeface="Open Sans"/>
              <a:buChar char="○"/>
              <a:defRPr sz="1200">
                <a:latin typeface="Open Sans"/>
                <a:ea typeface="Open Sans"/>
                <a:cs typeface="Open Sans"/>
                <a:sym typeface="Open Sans"/>
              </a:defRPr>
            </a:lvl8pPr>
            <a:lvl9pPr indent="-304800" lvl="8" marL="4114800">
              <a:spcBef>
                <a:spcPts val="0"/>
              </a:spcBef>
              <a:spcAft>
                <a:spcPts val="0"/>
              </a:spcAft>
              <a:buSzPts val="1200"/>
              <a:buFont typeface="Open Sans"/>
              <a:buChar char="■"/>
              <a:defRPr sz="1200">
                <a:latin typeface="Open Sans"/>
                <a:ea typeface="Open Sans"/>
                <a:cs typeface="Open Sans"/>
                <a:sym typeface="Open Sans"/>
              </a:defRPr>
            </a:lvl9pPr>
          </a:lstStyle>
          <a:p/>
        </p:txBody>
      </p:sp>
      <p:sp>
        <p:nvSpPr>
          <p:cNvPr id="26" name="Google Shape;26;p5"/>
          <p:cNvSpPr txBox="1"/>
          <p:nvPr>
            <p:ph idx="2" type="body"/>
          </p:nvPr>
        </p:nvSpPr>
        <p:spPr>
          <a:xfrm>
            <a:off x="4832400" y="1152475"/>
            <a:ext cx="36207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Open Sans"/>
              <a:buChar char="●"/>
              <a:defRPr sz="1400">
                <a:latin typeface="Open Sans"/>
                <a:ea typeface="Open Sans"/>
                <a:cs typeface="Open Sans"/>
                <a:sym typeface="Open Sans"/>
              </a:defRPr>
            </a:lvl1pPr>
            <a:lvl2pPr indent="-304800" lvl="1" marL="914400">
              <a:spcBef>
                <a:spcPts val="0"/>
              </a:spcBef>
              <a:spcAft>
                <a:spcPts val="0"/>
              </a:spcAft>
              <a:buSzPts val="1200"/>
              <a:buFont typeface="Open Sans"/>
              <a:buChar char="○"/>
              <a:defRPr sz="1200">
                <a:latin typeface="Open Sans"/>
                <a:ea typeface="Open Sans"/>
                <a:cs typeface="Open Sans"/>
                <a:sym typeface="Open Sans"/>
              </a:defRPr>
            </a:lvl2pPr>
            <a:lvl3pPr indent="-304800" lvl="2" marL="1371600">
              <a:spcBef>
                <a:spcPts val="0"/>
              </a:spcBef>
              <a:spcAft>
                <a:spcPts val="0"/>
              </a:spcAft>
              <a:buSzPts val="1200"/>
              <a:buFont typeface="Open Sans"/>
              <a:buChar char="■"/>
              <a:defRPr sz="1200">
                <a:latin typeface="Open Sans"/>
                <a:ea typeface="Open Sans"/>
                <a:cs typeface="Open Sans"/>
                <a:sym typeface="Open Sans"/>
              </a:defRPr>
            </a:lvl3pPr>
            <a:lvl4pPr indent="-304800" lvl="3" marL="1828800">
              <a:spcBef>
                <a:spcPts val="0"/>
              </a:spcBef>
              <a:spcAft>
                <a:spcPts val="0"/>
              </a:spcAft>
              <a:buSzPts val="1200"/>
              <a:buFont typeface="Open Sans"/>
              <a:buChar char="●"/>
              <a:defRPr sz="1200">
                <a:latin typeface="Open Sans"/>
                <a:ea typeface="Open Sans"/>
                <a:cs typeface="Open Sans"/>
                <a:sym typeface="Open Sans"/>
              </a:defRPr>
            </a:lvl4pPr>
            <a:lvl5pPr indent="-304800" lvl="4" marL="2286000">
              <a:spcBef>
                <a:spcPts val="0"/>
              </a:spcBef>
              <a:spcAft>
                <a:spcPts val="0"/>
              </a:spcAft>
              <a:buSzPts val="1200"/>
              <a:buFont typeface="Open Sans"/>
              <a:buChar char="○"/>
              <a:defRPr sz="1200">
                <a:latin typeface="Open Sans"/>
                <a:ea typeface="Open Sans"/>
                <a:cs typeface="Open Sans"/>
                <a:sym typeface="Open Sans"/>
              </a:defRPr>
            </a:lvl5pPr>
            <a:lvl6pPr indent="-304800" lvl="5" marL="2743200">
              <a:spcBef>
                <a:spcPts val="0"/>
              </a:spcBef>
              <a:spcAft>
                <a:spcPts val="0"/>
              </a:spcAft>
              <a:buSzPts val="1200"/>
              <a:buFont typeface="Open Sans"/>
              <a:buChar char="■"/>
              <a:defRPr sz="1200">
                <a:latin typeface="Open Sans"/>
                <a:ea typeface="Open Sans"/>
                <a:cs typeface="Open Sans"/>
                <a:sym typeface="Open Sans"/>
              </a:defRPr>
            </a:lvl6pPr>
            <a:lvl7pPr indent="-304800" lvl="6" marL="3200400">
              <a:spcBef>
                <a:spcPts val="0"/>
              </a:spcBef>
              <a:spcAft>
                <a:spcPts val="0"/>
              </a:spcAft>
              <a:buSzPts val="1200"/>
              <a:buFont typeface="Open Sans"/>
              <a:buChar char="●"/>
              <a:defRPr sz="1200">
                <a:latin typeface="Open Sans"/>
                <a:ea typeface="Open Sans"/>
                <a:cs typeface="Open Sans"/>
                <a:sym typeface="Open Sans"/>
              </a:defRPr>
            </a:lvl7pPr>
            <a:lvl8pPr indent="-304800" lvl="7" marL="3657600">
              <a:spcBef>
                <a:spcPts val="0"/>
              </a:spcBef>
              <a:spcAft>
                <a:spcPts val="0"/>
              </a:spcAft>
              <a:buSzPts val="1200"/>
              <a:buFont typeface="Open Sans"/>
              <a:buChar char="○"/>
              <a:defRPr sz="1200">
                <a:latin typeface="Open Sans"/>
                <a:ea typeface="Open Sans"/>
                <a:cs typeface="Open Sans"/>
                <a:sym typeface="Open Sans"/>
              </a:defRPr>
            </a:lvl8pPr>
            <a:lvl9pPr indent="-304800" lvl="8" marL="4114800">
              <a:spcBef>
                <a:spcPts val="0"/>
              </a:spcBef>
              <a:spcAft>
                <a:spcPts val="0"/>
              </a:spcAft>
              <a:buSzPts val="1200"/>
              <a:buFont typeface="Open Sans"/>
              <a:buChar char="■"/>
              <a:defRPr sz="1200">
                <a:latin typeface="Open Sans"/>
                <a:ea typeface="Open Sans"/>
                <a:cs typeface="Open Sans"/>
                <a:sym typeface="Open Sans"/>
              </a:defRPr>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5"/>
          <p:cNvSpPr/>
          <p:nvPr/>
        </p:nvSpPr>
        <p:spPr>
          <a:xfrm>
            <a:off x="-8875" y="0"/>
            <a:ext cx="9153000" cy="180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613750" y="445025"/>
            <a:ext cx="7926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b="1">
                <a:solidFill>
                  <a:srgbClr val="003262"/>
                </a:solidFill>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6"/>
          <p:cNvSpPr/>
          <p:nvPr/>
        </p:nvSpPr>
        <p:spPr>
          <a:xfrm>
            <a:off x="-8875" y="0"/>
            <a:ext cx="9153000" cy="180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613750" y="445025"/>
            <a:ext cx="7926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b="1">
                <a:solidFill>
                  <a:srgbClr val="003262"/>
                </a:solidFill>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Font typeface="Open Sans"/>
              <a:buChar char="●"/>
              <a:defRPr sz="1200">
                <a:latin typeface="Open Sans"/>
                <a:ea typeface="Open Sans"/>
                <a:cs typeface="Open Sans"/>
                <a:sym typeface="Open Sans"/>
              </a:defRPr>
            </a:lvl1pPr>
            <a:lvl2pPr indent="-304800" lvl="1" marL="914400" rtl="0">
              <a:spcBef>
                <a:spcPts val="0"/>
              </a:spcBef>
              <a:spcAft>
                <a:spcPts val="0"/>
              </a:spcAft>
              <a:buSzPts val="1200"/>
              <a:buFont typeface="Open Sans"/>
              <a:buChar char="○"/>
              <a:defRPr sz="1200">
                <a:latin typeface="Open Sans"/>
                <a:ea typeface="Open Sans"/>
                <a:cs typeface="Open Sans"/>
                <a:sym typeface="Open Sans"/>
              </a:defRPr>
            </a:lvl2pPr>
            <a:lvl3pPr indent="-304800" lvl="2" marL="1371600" rtl="0">
              <a:spcBef>
                <a:spcPts val="0"/>
              </a:spcBef>
              <a:spcAft>
                <a:spcPts val="0"/>
              </a:spcAft>
              <a:buSzPts val="1200"/>
              <a:buFont typeface="Open Sans"/>
              <a:buChar char="■"/>
              <a:defRPr sz="1200">
                <a:latin typeface="Open Sans"/>
                <a:ea typeface="Open Sans"/>
                <a:cs typeface="Open Sans"/>
                <a:sym typeface="Open Sans"/>
              </a:defRPr>
            </a:lvl3pPr>
            <a:lvl4pPr indent="-304800" lvl="3" marL="1828800" rtl="0">
              <a:spcBef>
                <a:spcPts val="0"/>
              </a:spcBef>
              <a:spcAft>
                <a:spcPts val="0"/>
              </a:spcAft>
              <a:buSzPts val="1200"/>
              <a:buFont typeface="Open Sans"/>
              <a:buChar char="●"/>
              <a:defRPr sz="1200">
                <a:latin typeface="Open Sans"/>
                <a:ea typeface="Open Sans"/>
                <a:cs typeface="Open Sans"/>
                <a:sym typeface="Open Sans"/>
              </a:defRPr>
            </a:lvl4pPr>
            <a:lvl5pPr indent="-304800" lvl="4" marL="2286000" rtl="0">
              <a:spcBef>
                <a:spcPts val="0"/>
              </a:spcBef>
              <a:spcAft>
                <a:spcPts val="0"/>
              </a:spcAft>
              <a:buSzPts val="1200"/>
              <a:buFont typeface="Open Sans"/>
              <a:buChar char="○"/>
              <a:defRPr sz="1200">
                <a:latin typeface="Open Sans"/>
                <a:ea typeface="Open Sans"/>
                <a:cs typeface="Open Sans"/>
                <a:sym typeface="Open Sans"/>
              </a:defRPr>
            </a:lvl5pPr>
            <a:lvl6pPr indent="-304800" lvl="5" marL="2743200" rtl="0">
              <a:spcBef>
                <a:spcPts val="0"/>
              </a:spcBef>
              <a:spcAft>
                <a:spcPts val="0"/>
              </a:spcAft>
              <a:buSzPts val="1200"/>
              <a:buFont typeface="Open Sans"/>
              <a:buChar char="■"/>
              <a:defRPr sz="1200">
                <a:latin typeface="Open Sans"/>
                <a:ea typeface="Open Sans"/>
                <a:cs typeface="Open Sans"/>
                <a:sym typeface="Open Sans"/>
              </a:defRPr>
            </a:lvl6pPr>
            <a:lvl7pPr indent="-304800" lvl="6" marL="3200400" rtl="0">
              <a:spcBef>
                <a:spcPts val="0"/>
              </a:spcBef>
              <a:spcAft>
                <a:spcPts val="0"/>
              </a:spcAft>
              <a:buSzPts val="1200"/>
              <a:buFont typeface="Open Sans"/>
              <a:buChar char="●"/>
              <a:defRPr sz="1200">
                <a:latin typeface="Open Sans"/>
                <a:ea typeface="Open Sans"/>
                <a:cs typeface="Open Sans"/>
                <a:sym typeface="Open Sans"/>
              </a:defRPr>
            </a:lvl7pPr>
            <a:lvl8pPr indent="-304800" lvl="7" marL="3657600" rtl="0">
              <a:spcBef>
                <a:spcPts val="0"/>
              </a:spcBef>
              <a:spcAft>
                <a:spcPts val="0"/>
              </a:spcAft>
              <a:buSzPts val="1200"/>
              <a:buFont typeface="Open Sans"/>
              <a:buChar char="○"/>
              <a:defRPr sz="1200">
                <a:latin typeface="Open Sans"/>
                <a:ea typeface="Open Sans"/>
                <a:cs typeface="Open Sans"/>
                <a:sym typeface="Open Sans"/>
              </a:defRPr>
            </a:lvl8pPr>
            <a:lvl9pPr indent="-304800" lvl="8" marL="4114800" rtl="0">
              <a:spcBef>
                <a:spcPts val="0"/>
              </a:spcBef>
              <a:spcAft>
                <a:spcPts val="0"/>
              </a:spcAft>
              <a:buSzPts val="1200"/>
              <a:buFont typeface="Open Sans"/>
              <a:buChar char="■"/>
              <a:defRPr sz="1200">
                <a:latin typeface="Open Sans"/>
                <a:ea typeface="Open Sans"/>
                <a:cs typeface="Open Sans"/>
                <a:sym typeface="Open Sans"/>
              </a:defRPr>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p:nvPr/>
        </p:nvSpPr>
        <p:spPr>
          <a:xfrm>
            <a:off x="-8875" y="0"/>
            <a:ext cx="9153000" cy="180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613750" y="445025"/>
            <a:ext cx="7926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b="1">
                <a:solidFill>
                  <a:srgbClr val="003262"/>
                </a:solidFill>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4800"/>
              <a:buFont typeface="Open Sans"/>
              <a:buNone/>
              <a:defRPr b="1" sz="4800">
                <a:solidFill>
                  <a:schemeClr val="accent1"/>
                </a:solidFill>
                <a:latin typeface="Open Sans"/>
                <a:ea typeface="Open Sans"/>
                <a:cs typeface="Open Sans"/>
                <a:sym typeface="Open Sans"/>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8"/>
          <p:cNvSpPr/>
          <p:nvPr/>
        </p:nvSpPr>
        <p:spPr>
          <a:xfrm>
            <a:off x="-8875" y="0"/>
            <a:ext cx="9153000" cy="180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5537525" y="-125"/>
            <a:ext cx="3606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9"/>
          <p:cNvSpPr txBox="1"/>
          <p:nvPr>
            <p:ph type="title"/>
          </p:nvPr>
        </p:nvSpPr>
        <p:spPr>
          <a:xfrm>
            <a:off x="613750" y="445025"/>
            <a:ext cx="3219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b="1">
                <a:solidFill>
                  <a:srgbClr val="003262"/>
                </a:solidFill>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Open Sans"/>
              <a:buNone/>
              <a:defRPr>
                <a:latin typeface="Open Sans"/>
                <a:ea typeface="Open Sans"/>
                <a:cs typeface="Open Sans"/>
                <a:sym typeface="Open Sans"/>
              </a:defRPr>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0"/>
          <p:cNvSpPr/>
          <p:nvPr/>
        </p:nvSpPr>
        <p:spPr>
          <a:xfrm>
            <a:off x="-8875" y="0"/>
            <a:ext cx="9153000" cy="180000"/>
          </a:xfrm>
          <a:prstGeom prst="rect">
            <a:avLst/>
          </a:prstGeom>
          <a:solidFill>
            <a:srgbClr val="FDB5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11.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a:off x="590125" y="944050"/>
            <a:ext cx="3914400" cy="249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 sz="2720">
                <a:solidFill>
                  <a:srgbClr val="002676"/>
                </a:solidFill>
                <a:latin typeface="Inter"/>
                <a:ea typeface="Inter"/>
                <a:cs typeface="Inter"/>
                <a:sym typeface="Inter"/>
              </a:rPr>
              <a:t>Weather &amp; Flights Performance - </a:t>
            </a:r>
            <a:endParaRPr sz="2720">
              <a:solidFill>
                <a:srgbClr val="002676"/>
              </a:solidFill>
              <a:latin typeface="Inter"/>
              <a:ea typeface="Inter"/>
              <a:cs typeface="Inter"/>
              <a:sym typeface="Inter"/>
            </a:endParaRPr>
          </a:p>
          <a:p>
            <a:pPr indent="0" lvl="0" marL="0" rtl="0" algn="l">
              <a:spcBef>
                <a:spcPts val="0"/>
              </a:spcBef>
              <a:spcAft>
                <a:spcPts val="0"/>
              </a:spcAft>
              <a:buSzPts val="990"/>
              <a:buNone/>
            </a:pPr>
            <a:r>
              <a:rPr lang="en" sz="2720">
                <a:solidFill>
                  <a:srgbClr val="002676"/>
                </a:solidFill>
                <a:latin typeface="Inter"/>
                <a:ea typeface="Inter"/>
                <a:cs typeface="Inter"/>
                <a:sym typeface="Inter"/>
              </a:rPr>
              <a:t>Final Report</a:t>
            </a:r>
            <a:endParaRPr sz="2220">
              <a:solidFill>
                <a:srgbClr val="002676"/>
              </a:solidFill>
              <a:latin typeface="Inter"/>
              <a:ea typeface="Inter"/>
              <a:cs typeface="Inter"/>
              <a:sym typeface="Inter"/>
            </a:endParaRPr>
          </a:p>
        </p:txBody>
      </p:sp>
      <p:sp>
        <p:nvSpPr>
          <p:cNvPr id="64" name="Google Shape;64;p14"/>
          <p:cNvSpPr txBox="1"/>
          <p:nvPr>
            <p:ph type="ctrTitle"/>
          </p:nvPr>
        </p:nvSpPr>
        <p:spPr>
          <a:xfrm>
            <a:off x="543550" y="3919750"/>
            <a:ext cx="4435200" cy="577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88392"/>
              <a:buNone/>
            </a:pPr>
            <a:r>
              <a:rPr lang="en" sz="1120">
                <a:solidFill>
                  <a:srgbClr val="002676"/>
                </a:solidFill>
                <a:latin typeface="Inter"/>
                <a:ea typeface="Inter"/>
                <a:cs typeface="Inter"/>
                <a:sym typeface="Inter"/>
              </a:rPr>
              <a:t>DATASCI 261: Machine Learning at Scale</a:t>
            </a:r>
            <a:endParaRPr sz="1120">
              <a:solidFill>
                <a:srgbClr val="002676"/>
              </a:solidFill>
              <a:latin typeface="Inter"/>
              <a:ea typeface="Inter"/>
              <a:cs typeface="Inter"/>
              <a:sym typeface="Inter"/>
            </a:endParaRPr>
          </a:p>
          <a:p>
            <a:pPr indent="0" lvl="0" marL="0" rtl="0" algn="l">
              <a:spcBef>
                <a:spcPts val="0"/>
              </a:spcBef>
              <a:spcAft>
                <a:spcPts val="0"/>
              </a:spcAft>
              <a:buSzPct val="88392"/>
              <a:buNone/>
            </a:pPr>
            <a:r>
              <a:rPr lang="en" sz="1120">
                <a:solidFill>
                  <a:srgbClr val="002676"/>
                </a:solidFill>
                <a:latin typeface="Inter"/>
                <a:ea typeface="Inter"/>
                <a:cs typeface="Inter"/>
                <a:sym typeface="Inter"/>
              </a:rPr>
              <a:t>Ahsin Saleem, Anshul Zutshi, </a:t>
            </a:r>
            <a:r>
              <a:rPr lang="en" sz="1120">
                <a:solidFill>
                  <a:srgbClr val="002676"/>
                </a:solidFill>
                <a:latin typeface="Inter"/>
                <a:ea typeface="Inter"/>
                <a:cs typeface="Inter"/>
                <a:sym typeface="Inter"/>
              </a:rPr>
              <a:t>Cat Weiss, Jasmol Dhesi, Umesh Kant</a:t>
            </a:r>
            <a:endParaRPr sz="1120">
              <a:solidFill>
                <a:srgbClr val="002676"/>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613750" y="445025"/>
            <a:ext cx="811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EDA - Flight Performance - </a:t>
            </a:r>
            <a:r>
              <a:rPr lang="en">
                <a:solidFill>
                  <a:srgbClr val="002676"/>
                </a:solidFill>
                <a:latin typeface="Inter"/>
                <a:ea typeface="Inter"/>
                <a:cs typeface="Inter"/>
                <a:sym typeface="Inter"/>
              </a:rPr>
              <a:t>OTPW 60 Months</a:t>
            </a:r>
            <a:endParaRPr>
              <a:solidFill>
                <a:srgbClr val="002676"/>
              </a:solidFill>
              <a:latin typeface="Inter"/>
              <a:ea typeface="Inter"/>
              <a:cs typeface="Inter"/>
              <a:sym typeface="Inter"/>
            </a:endParaRPr>
          </a:p>
        </p:txBody>
      </p:sp>
      <p:sp>
        <p:nvSpPr>
          <p:cNvPr id="173" name="Google Shape;173;p23"/>
          <p:cNvSpPr txBox="1"/>
          <p:nvPr>
            <p:ph idx="1" type="body"/>
          </p:nvPr>
        </p:nvSpPr>
        <p:spPr>
          <a:xfrm>
            <a:off x="499175" y="1058650"/>
            <a:ext cx="2700000" cy="3811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Inter"/>
              <a:buChar char="●"/>
            </a:pPr>
            <a:r>
              <a:rPr lang="en" sz="1300">
                <a:latin typeface="Inter"/>
                <a:ea typeface="Inter"/>
                <a:cs typeface="Inter"/>
                <a:sym typeface="Inter"/>
              </a:rPr>
              <a:t>~65% of the flights arrive on or before time</a:t>
            </a:r>
            <a:endParaRPr sz="1300">
              <a:latin typeface="Inter"/>
              <a:ea typeface="Inter"/>
              <a:cs typeface="Inter"/>
              <a:sym typeface="Inter"/>
            </a:endParaRPr>
          </a:p>
          <a:p>
            <a:pPr indent="0" lvl="0" marL="0" rtl="0" algn="l">
              <a:spcBef>
                <a:spcPts val="1200"/>
              </a:spcBef>
              <a:spcAft>
                <a:spcPts val="0"/>
              </a:spcAft>
              <a:buNone/>
            </a:pPr>
            <a:r>
              <a:t/>
            </a:r>
            <a:endParaRPr sz="1300">
              <a:latin typeface="Inter"/>
              <a:ea typeface="Inter"/>
              <a:cs typeface="Inter"/>
              <a:sym typeface="Inter"/>
            </a:endParaRPr>
          </a:p>
          <a:p>
            <a:pPr indent="-311150" lvl="0" marL="457200" rtl="0" algn="l">
              <a:spcBef>
                <a:spcPts val="1200"/>
              </a:spcBef>
              <a:spcAft>
                <a:spcPts val="0"/>
              </a:spcAft>
              <a:buSzPts val="1300"/>
              <a:buFont typeface="Inter"/>
              <a:buChar char="●"/>
            </a:pPr>
            <a:r>
              <a:rPr lang="en" sz="1300">
                <a:latin typeface="Inter"/>
                <a:ea typeface="Inter"/>
                <a:cs typeface="Inter"/>
                <a:sym typeface="Inter"/>
              </a:rPr>
              <a:t>Flights arrival delay has a mean of 4.61 minutes and median of -6 minutes, and max value of 2,695 minutes.</a:t>
            </a:r>
            <a:endParaRPr sz="1300">
              <a:latin typeface="Inter"/>
              <a:ea typeface="Inter"/>
              <a:cs typeface="Inter"/>
              <a:sym typeface="Inter"/>
            </a:endParaRPr>
          </a:p>
        </p:txBody>
      </p:sp>
      <p:pic>
        <p:nvPicPr>
          <p:cNvPr id="174" name="Google Shape;174;p23"/>
          <p:cNvPicPr preferRelativeResize="0"/>
          <p:nvPr/>
        </p:nvPicPr>
        <p:blipFill>
          <a:blip r:embed="rId3">
            <a:alphaModFix/>
          </a:blip>
          <a:stretch>
            <a:fillRect/>
          </a:stretch>
        </p:blipFill>
        <p:spPr>
          <a:xfrm>
            <a:off x="3269757" y="1017725"/>
            <a:ext cx="5256517" cy="3852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613750" y="445025"/>
            <a:ext cx="79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EDA - Airport Codes</a:t>
            </a:r>
            <a:endParaRPr>
              <a:solidFill>
                <a:srgbClr val="002676"/>
              </a:solidFill>
              <a:latin typeface="Inter"/>
              <a:ea typeface="Inter"/>
              <a:cs typeface="Inter"/>
              <a:sym typeface="Inter"/>
            </a:endParaRPr>
          </a:p>
        </p:txBody>
      </p:sp>
      <p:sp>
        <p:nvSpPr>
          <p:cNvPr id="180" name="Google Shape;180;p24"/>
          <p:cNvSpPr txBox="1"/>
          <p:nvPr>
            <p:ph idx="1" type="body"/>
          </p:nvPr>
        </p:nvSpPr>
        <p:spPr>
          <a:xfrm>
            <a:off x="613750" y="1437325"/>
            <a:ext cx="4421100" cy="831300"/>
          </a:xfrm>
          <a:prstGeom prst="rect">
            <a:avLst/>
          </a:prstGeom>
        </p:spPr>
        <p:txBody>
          <a:bodyPr anchorCtr="0" anchor="t" bIns="91425" lIns="91425" spcFirstLastPara="1" rIns="91425" wrap="square" tIns="91425">
            <a:noAutofit/>
          </a:bodyPr>
          <a:lstStyle/>
          <a:p>
            <a:pPr indent="-304800" lvl="0" marL="457200" rtl="0" algn="l">
              <a:lnSpc>
                <a:spcPct val="95000"/>
              </a:lnSpc>
              <a:spcBef>
                <a:spcPts val="0"/>
              </a:spcBef>
              <a:spcAft>
                <a:spcPts val="0"/>
              </a:spcAft>
              <a:buSzPts val="1200"/>
              <a:buFont typeface="Inter"/>
              <a:buChar char="●"/>
            </a:pPr>
            <a:r>
              <a:rPr lang="en" sz="1200">
                <a:latin typeface="Inter"/>
                <a:ea typeface="Inter"/>
                <a:cs typeface="Inter"/>
                <a:sym typeface="Inter"/>
              </a:rPr>
              <a:t>Total distinct rows in the dataset:	82,797</a:t>
            </a:r>
            <a:endParaRPr sz="1200">
              <a:latin typeface="Inter"/>
              <a:ea typeface="Inter"/>
              <a:cs typeface="Inter"/>
              <a:sym typeface="Inter"/>
            </a:endParaRPr>
          </a:p>
          <a:p>
            <a:pPr indent="-304800" lvl="0" marL="457200" rtl="0" algn="l">
              <a:lnSpc>
                <a:spcPct val="95000"/>
              </a:lnSpc>
              <a:spcBef>
                <a:spcPts val="0"/>
              </a:spcBef>
              <a:spcAft>
                <a:spcPts val="0"/>
              </a:spcAft>
              <a:buSzPts val="1200"/>
              <a:buFont typeface="Inter"/>
              <a:buChar char="●"/>
            </a:pPr>
            <a:r>
              <a:rPr lang="en" sz="1200">
                <a:latin typeface="Inter"/>
                <a:ea typeface="Inter"/>
                <a:cs typeface="Inter"/>
                <a:sym typeface="Inter"/>
              </a:rPr>
              <a:t>Total Distinct Countries:			246</a:t>
            </a:r>
            <a:endParaRPr sz="1200">
              <a:latin typeface="Inter"/>
              <a:ea typeface="Inter"/>
              <a:cs typeface="Inter"/>
              <a:sym typeface="Inter"/>
            </a:endParaRPr>
          </a:p>
          <a:p>
            <a:pPr indent="-304800" lvl="0" marL="457200" rtl="0" algn="l">
              <a:lnSpc>
                <a:spcPct val="95000"/>
              </a:lnSpc>
              <a:spcBef>
                <a:spcPts val="0"/>
              </a:spcBef>
              <a:spcAft>
                <a:spcPts val="0"/>
              </a:spcAft>
              <a:buSzPts val="1200"/>
              <a:buFont typeface="Inter"/>
              <a:buChar char="●"/>
            </a:pPr>
            <a:r>
              <a:rPr lang="en" sz="1200">
                <a:latin typeface="Inter"/>
                <a:ea typeface="Inter"/>
                <a:cs typeface="Inter"/>
                <a:sym typeface="Inter"/>
              </a:rPr>
              <a:t>Total Distinct Regions in US:		51</a:t>
            </a:r>
            <a:endParaRPr b="1" sz="932">
              <a:latin typeface="Inter"/>
              <a:ea typeface="Inter"/>
              <a:cs typeface="Inter"/>
              <a:sym typeface="Inter"/>
            </a:endParaRPr>
          </a:p>
        </p:txBody>
      </p:sp>
      <p:graphicFrame>
        <p:nvGraphicFramePr>
          <p:cNvPr id="181" name="Google Shape;181;p24"/>
          <p:cNvGraphicFramePr/>
          <p:nvPr/>
        </p:nvGraphicFramePr>
        <p:xfrm>
          <a:off x="890550" y="2361225"/>
          <a:ext cx="3000000" cy="3000000"/>
        </p:xfrm>
        <a:graphic>
          <a:graphicData uri="http://schemas.openxmlformats.org/drawingml/2006/table">
            <a:tbl>
              <a:tblPr>
                <a:noFill/>
                <a:tableStyleId>{BC0287FF-7DB5-4665-AAF2-DF1F6B5FB17D}</a:tableStyleId>
              </a:tblPr>
              <a:tblGrid>
                <a:gridCol w="1735075"/>
                <a:gridCol w="1706300"/>
              </a:tblGrid>
              <a:tr h="195225">
                <a:tc>
                  <a:txBody>
                    <a:bodyPr/>
                    <a:lstStyle/>
                    <a:p>
                      <a:pPr indent="0" lvl="0" marL="0" rtl="0" algn="l">
                        <a:spcBef>
                          <a:spcPts val="0"/>
                        </a:spcBef>
                        <a:spcAft>
                          <a:spcPts val="0"/>
                        </a:spcAft>
                        <a:buNone/>
                      </a:pPr>
                      <a:r>
                        <a:rPr b="1" lang="en" sz="900"/>
                        <a:t>Airport Type</a:t>
                      </a:r>
                      <a:endParaRPr b="1" sz="900"/>
                    </a:p>
                  </a:txBody>
                  <a:tcPr marT="91425" marB="91425" marR="91425" marL="91425"/>
                </a:tc>
                <a:tc>
                  <a:txBody>
                    <a:bodyPr/>
                    <a:lstStyle/>
                    <a:p>
                      <a:pPr indent="0" lvl="0" marL="0" rtl="0" algn="l">
                        <a:spcBef>
                          <a:spcPts val="0"/>
                        </a:spcBef>
                        <a:spcAft>
                          <a:spcPts val="0"/>
                        </a:spcAft>
                        <a:buNone/>
                      </a:pPr>
                      <a:r>
                        <a:rPr b="1" lang="en" sz="900"/>
                        <a:t>Count</a:t>
                      </a:r>
                      <a:endParaRPr b="1" sz="900"/>
                    </a:p>
                  </a:txBody>
                  <a:tcPr marT="91425" marB="91425" marR="91425" marL="91425"/>
                </a:tc>
              </a:tr>
              <a:tr h="195225">
                <a:tc>
                  <a:txBody>
                    <a:bodyPr/>
                    <a:lstStyle/>
                    <a:p>
                      <a:pPr indent="0" lvl="0" marL="0" rtl="0" algn="l">
                        <a:spcBef>
                          <a:spcPts val="0"/>
                        </a:spcBef>
                        <a:spcAft>
                          <a:spcPts val="0"/>
                        </a:spcAft>
                        <a:buNone/>
                      </a:pPr>
                      <a:r>
                        <a:rPr lang="en" sz="900"/>
                        <a:t>large_airport</a:t>
                      </a:r>
                      <a:endParaRPr sz="900"/>
                    </a:p>
                  </a:txBody>
                  <a:tcPr marT="91425" marB="91425" marR="91425" marL="91425"/>
                </a:tc>
                <a:tc>
                  <a:txBody>
                    <a:bodyPr/>
                    <a:lstStyle/>
                    <a:p>
                      <a:pPr indent="0" lvl="0" marL="0" rtl="0" algn="l">
                        <a:spcBef>
                          <a:spcPts val="0"/>
                        </a:spcBef>
                        <a:spcAft>
                          <a:spcPts val="0"/>
                        </a:spcAft>
                        <a:buNone/>
                      </a:pPr>
                      <a:r>
                        <a:rPr lang="en" sz="900"/>
                        <a:t>482</a:t>
                      </a:r>
                      <a:endParaRPr sz="900"/>
                    </a:p>
                  </a:txBody>
                  <a:tcPr marT="91425" marB="91425" marR="91425" marL="91425"/>
                </a:tc>
              </a:tr>
              <a:tr h="195225">
                <a:tc>
                  <a:txBody>
                    <a:bodyPr/>
                    <a:lstStyle/>
                    <a:p>
                      <a:pPr indent="0" lvl="0" marL="0" rtl="0" algn="l">
                        <a:spcBef>
                          <a:spcPts val="0"/>
                        </a:spcBef>
                        <a:spcAft>
                          <a:spcPts val="0"/>
                        </a:spcAft>
                        <a:buNone/>
                      </a:pPr>
                      <a:r>
                        <a:rPr lang="en" sz="900"/>
                        <a:t>medium_airport</a:t>
                      </a:r>
                      <a:endParaRPr sz="900"/>
                    </a:p>
                  </a:txBody>
                  <a:tcPr marT="91425" marB="91425" marR="91425" marL="91425"/>
                </a:tc>
                <a:tc>
                  <a:txBody>
                    <a:bodyPr/>
                    <a:lstStyle/>
                    <a:p>
                      <a:pPr indent="0" lvl="0" marL="0" rtl="0" algn="l">
                        <a:spcBef>
                          <a:spcPts val="0"/>
                        </a:spcBef>
                        <a:spcAft>
                          <a:spcPts val="0"/>
                        </a:spcAft>
                        <a:buNone/>
                      </a:pPr>
                      <a:r>
                        <a:rPr lang="en" sz="900"/>
                        <a:t>4,684</a:t>
                      </a:r>
                      <a:endParaRPr sz="900"/>
                    </a:p>
                  </a:txBody>
                  <a:tcPr marT="91425" marB="91425" marR="91425" marL="91425"/>
                </a:tc>
              </a:tr>
              <a:tr h="195225">
                <a:tc>
                  <a:txBody>
                    <a:bodyPr/>
                    <a:lstStyle/>
                    <a:p>
                      <a:pPr indent="0" lvl="0" marL="0" rtl="0" algn="l">
                        <a:spcBef>
                          <a:spcPts val="0"/>
                        </a:spcBef>
                        <a:spcAft>
                          <a:spcPts val="0"/>
                        </a:spcAft>
                        <a:buNone/>
                      </a:pPr>
                      <a:r>
                        <a:rPr lang="en" sz="900"/>
                        <a:t>small_airport</a:t>
                      </a:r>
                      <a:endParaRPr sz="900"/>
                    </a:p>
                  </a:txBody>
                  <a:tcPr marT="91425" marB="91425" marR="91425" marL="91425"/>
                </a:tc>
                <a:tc>
                  <a:txBody>
                    <a:bodyPr/>
                    <a:lstStyle/>
                    <a:p>
                      <a:pPr indent="0" lvl="0" marL="0" rtl="0" algn="l">
                        <a:spcBef>
                          <a:spcPts val="0"/>
                        </a:spcBef>
                        <a:spcAft>
                          <a:spcPts val="0"/>
                        </a:spcAft>
                        <a:buNone/>
                      </a:pPr>
                      <a:r>
                        <a:rPr lang="en" sz="900"/>
                        <a:t>42,109</a:t>
                      </a:r>
                      <a:endParaRPr sz="900"/>
                    </a:p>
                  </a:txBody>
                  <a:tcPr marT="91425" marB="91425" marR="91425" marL="91425"/>
                </a:tc>
              </a:tr>
              <a:tr h="195225">
                <a:tc>
                  <a:txBody>
                    <a:bodyPr/>
                    <a:lstStyle/>
                    <a:p>
                      <a:pPr indent="0" lvl="0" marL="0" rtl="0" algn="l">
                        <a:spcBef>
                          <a:spcPts val="0"/>
                        </a:spcBef>
                        <a:spcAft>
                          <a:spcPts val="0"/>
                        </a:spcAft>
                        <a:buNone/>
                      </a:pPr>
                      <a:r>
                        <a:rPr lang="en" sz="900"/>
                        <a:t>closed</a:t>
                      </a:r>
                      <a:endParaRPr sz="900"/>
                    </a:p>
                  </a:txBody>
                  <a:tcPr marT="91425" marB="91425" marR="91425" marL="91425"/>
                </a:tc>
                <a:tc>
                  <a:txBody>
                    <a:bodyPr/>
                    <a:lstStyle/>
                    <a:p>
                      <a:pPr indent="0" lvl="0" marL="0" rtl="0" algn="l">
                        <a:spcBef>
                          <a:spcPts val="0"/>
                        </a:spcBef>
                        <a:spcAft>
                          <a:spcPts val="0"/>
                        </a:spcAft>
                        <a:buNone/>
                      </a:pPr>
                      <a:r>
                        <a:rPr lang="en" sz="900"/>
                        <a:t>12,472</a:t>
                      </a:r>
                      <a:endParaRPr sz="900"/>
                    </a:p>
                  </a:txBody>
                  <a:tcPr marT="91425" marB="91425" marR="91425" marL="91425"/>
                </a:tc>
              </a:tr>
              <a:tr h="195225">
                <a:tc>
                  <a:txBody>
                    <a:bodyPr/>
                    <a:lstStyle/>
                    <a:p>
                      <a:pPr indent="0" lvl="0" marL="0" rtl="0" algn="l">
                        <a:spcBef>
                          <a:spcPts val="0"/>
                        </a:spcBef>
                        <a:spcAft>
                          <a:spcPts val="0"/>
                        </a:spcAft>
                        <a:buNone/>
                      </a:pPr>
                      <a:r>
                        <a:rPr lang="en" sz="900"/>
                        <a:t>seaplane_base</a:t>
                      </a:r>
                      <a:endParaRPr sz="900"/>
                    </a:p>
                  </a:txBody>
                  <a:tcPr marT="91425" marB="91425" marR="91425" marL="91425"/>
                </a:tc>
                <a:tc>
                  <a:txBody>
                    <a:bodyPr/>
                    <a:lstStyle/>
                    <a:p>
                      <a:pPr indent="0" lvl="0" marL="0" rtl="0" algn="l">
                        <a:spcBef>
                          <a:spcPts val="0"/>
                        </a:spcBef>
                        <a:spcAft>
                          <a:spcPts val="0"/>
                        </a:spcAft>
                        <a:buNone/>
                      </a:pPr>
                      <a:r>
                        <a:rPr lang="en" sz="900"/>
                        <a:t>1,221</a:t>
                      </a:r>
                      <a:endParaRPr sz="900"/>
                    </a:p>
                  </a:txBody>
                  <a:tcPr marT="91425" marB="91425" marR="91425" marL="91425"/>
                </a:tc>
              </a:tr>
              <a:tr h="195225">
                <a:tc>
                  <a:txBody>
                    <a:bodyPr/>
                    <a:lstStyle/>
                    <a:p>
                      <a:pPr indent="0" lvl="0" marL="0" rtl="0" algn="l">
                        <a:spcBef>
                          <a:spcPts val="0"/>
                        </a:spcBef>
                        <a:spcAft>
                          <a:spcPts val="0"/>
                        </a:spcAft>
                        <a:buNone/>
                      </a:pPr>
                      <a:r>
                        <a:rPr lang="en" sz="900"/>
                        <a:t>heliport</a:t>
                      </a:r>
                      <a:endParaRPr sz="900"/>
                    </a:p>
                  </a:txBody>
                  <a:tcPr marT="91425" marB="91425" marR="91425" marL="91425"/>
                </a:tc>
                <a:tc>
                  <a:txBody>
                    <a:bodyPr/>
                    <a:lstStyle/>
                    <a:p>
                      <a:pPr indent="0" lvl="0" marL="0" rtl="0" algn="l">
                        <a:spcBef>
                          <a:spcPts val="0"/>
                        </a:spcBef>
                        <a:spcAft>
                          <a:spcPts val="0"/>
                        </a:spcAft>
                        <a:buNone/>
                      </a:pPr>
                      <a:r>
                        <a:rPr lang="en" sz="900"/>
                        <a:t>21,772</a:t>
                      </a:r>
                      <a:endParaRPr sz="900"/>
                    </a:p>
                  </a:txBody>
                  <a:tcPr marT="91425" marB="91425" marR="91425" marL="91425"/>
                </a:tc>
              </a:tr>
              <a:tr h="195225">
                <a:tc>
                  <a:txBody>
                    <a:bodyPr/>
                    <a:lstStyle/>
                    <a:p>
                      <a:pPr indent="0" lvl="0" marL="0" rtl="0" algn="l">
                        <a:spcBef>
                          <a:spcPts val="0"/>
                        </a:spcBef>
                        <a:spcAft>
                          <a:spcPts val="0"/>
                        </a:spcAft>
                        <a:buNone/>
                      </a:pPr>
                      <a:r>
                        <a:rPr lang="en" sz="900"/>
                        <a:t>balloonport</a:t>
                      </a:r>
                      <a:endParaRPr sz="900"/>
                    </a:p>
                  </a:txBody>
                  <a:tcPr marT="91425" marB="91425" marR="91425" marL="91425"/>
                </a:tc>
                <a:tc>
                  <a:txBody>
                    <a:bodyPr/>
                    <a:lstStyle/>
                    <a:p>
                      <a:pPr indent="0" lvl="0" marL="0" rtl="0" algn="l">
                        <a:spcBef>
                          <a:spcPts val="0"/>
                        </a:spcBef>
                        <a:spcAft>
                          <a:spcPts val="0"/>
                        </a:spcAft>
                        <a:buNone/>
                      </a:pPr>
                      <a:r>
                        <a:rPr lang="en" sz="900"/>
                        <a:t>57</a:t>
                      </a:r>
                      <a:endParaRPr sz="900"/>
                    </a:p>
                  </a:txBody>
                  <a:tcPr marT="91425" marB="91425" marR="91425" marL="91425"/>
                </a:tc>
              </a:tr>
            </a:tbl>
          </a:graphicData>
        </a:graphic>
      </p:graphicFrame>
      <p:sp>
        <p:nvSpPr>
          <p:cNvPr id="182" name="Google Shape;182;p24"/>
          <p:cNvSpPr txBox="1"/>
          <p:nvPr/>
        </p:nvSpPr>
        <p:spPr>
          <a:xfrm>
            <a:off x="693350" y="900650"/>
            <a:ext cx="83154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Has airport information on Region (Continent, Country, Municipality), airport codes, and Geographical information (Elevation, Latitude, Longitude)</a:t>
            </a:r>
            <a:endParaRPr sz="1100">
              <a:solidFill>
                <a:schemeClr val="dk2"/>
              </a:solidFill>
            </a:endParaRPr>
          </a:p>
        </p:txBody>
      </p:sp>
      <p:pic>
        <p:nvPicPr>
          <p:cNvPr id="183" name="Google Shape;183;p24" title="airport_codes_map_large_airport.png"/>
          <p:cNvPicPr preferRelativeResize="0"/>
          <p:nvPr/>
        </p:nvPicPr>
        <p:blipFill>
          <a:blip r:embed="rId3">
            <a:alphaModFix/>
          </a:blip>
          <a:stretch>
            <a:fillRect/>
          </a:stretch>
        </p:blipFill>
        <p:spPr>
          <a:xfrm>
            <a:off x="4331925" y="1997646"/>
            <a:ext cx="4812073" cy="2993454"/>
          </a:xfrm>
          <a:prstGeom prst="rect">
            <a:avLst/>
          </a:prstGeom>
          <a:noFill/>
          <a:ln>
            <a:noFill/>
          </a:ln>
        </p:spPr>
      </p:pic>
      <p:sp>
        <p:nvSpPr>
          <p:cNvPr id="184" name="Google Shape;184;p24"/>
          <p:cNvSpPr txBox="1"/>
          <p:nvPr/>
        </p:nvSpPr>
        <p:spPr>
          <a:xfrm>
            <a:off x="5245225" y="1531975"/>
            <a:ext cx="30789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Map View - Large Airports</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613750" y="445025"/>
            <a:ext cx="79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EDA - Weather</a:t>
            </a:r>
            <a:r>
              <a:rPr lang="en">
                <a:solidFill>
                  <a:srgbClr val="002676"/>
                </a:solidFill>
                <a:latin typeface="Inter"/>
                <a:ea typeface="Inter"/>
                <a:cs typeface="Inter"/>
                <a:sym typeface="Inter"/>
              </a:rPr>
              <a:t> - OTPW 60 Months</a:t>
            </a:r>
            <a:endParaRPr>
              <a:solidFill>
                <a:srgbClr val="002676"/>
              </a:solidFill>
              <a:latin typeface="Inter"/>
              <a:ea typeface="Inter"/>
              <a:cs typeface="Inter"/>
              <a:sym typeface="Inter"/>
            </a:endParaRPr>
          </a:p>
        </p:txBody>
      </p:sp>
      <p:sp>
        <p:nvSpPr>
          <p:cNvPr id="190" name="Google Shape;190;p25"/>
          <p:cNvSpPr txBox="1"/>
          <p:nvPr/>
        </p:nvSpPr>
        <p:spPr>
          <a:xfrm>
            <a:off x="6097025" y="388250"/>
            <a:ext cx="2543700" cy="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91" name="Google Shape;191;p25"/>
          <p:cNvPicPr preferRelativeResize="0"/>
          <p:nvPr/>
        </p:nvPicPr>
        <p:blipFill>
          <a:blip r:embed="rId3">
            <a:alphaModFix/>
          </a:blip>
          <a:stretch>
            <a:fillRect/>
          </a:stretch>
        </p:blipFill>
        <p:spPr>
          <a:xfrm>
            <a:off x="5096787" y="941525"/>
            <a:ext cx="3894815" cy="1385213"/>
          </a:xfrm>
          <a:prstGeom prst="rect">
            <a:avLst/>
          </a:prstGeom>
          <a:noFill/>
          <a:ln>
            <a:noFill/>
          </a:ln>
        </p:spPr>
      </p:pic>
      <p:pic>
        <p:nvPicPr>
          <p:cNvPr id="192" name="Google Shape;192;p25"/>
          <p:cNvPicPr preferRelativeResize="0"/>
          <p:nvPr/>
        </p:nvPicPr>
        <p:blipFill>
          <a:blip r:embed="rId4">
            <a:alphaModFix/>
          </a:blip>
          <a:stretch>
            <a:fillRect/>
          </a:stretch>
        </p:blipFill>
        <p:spPr>
          <a:xfrm>
            <a:off x="5096798" y="2345550"/>
            <a:ext cx="3894802" cy="1385224"/>
          </a:xfrm>
          <a:prstGeom prst="rect">
            <a:avLst/>
          </a:prstGeom>
          <a:noFill/>
          <a:ln>
            <a:noFill/>
          </a:ln>
        </p:spPr>
      </p:pic>
      <p:pic>
        <p:nvPicPr>
          <p:cNvPr id="193" name="Google Shape;193;p25"/>
          <p:cNvPicPr preferRelativeResize="0"/>
          <p:nvPr/>
        </p:nvPicPr>
        <p:blipFill>
          <a:blip r:embed="rId5">
            <a:alphaModFix/>
          </a:blip>
          <a:stretch>
            <a:fillRect/>
          </a:stretch>
        </p:blipFill>
        <p:spPr>
          <a:xfrm>
            <a:off x="5096775" y="3710875"/>
            <a:ext cx="4047151" cy="1439403"/>
          </a:xfrm>
          <a:prstGeom prst="rect">
            <a:avLst/>
          </a:prstGeom>
          <a:noFill/>
          <a:ln>
            <a:noFill/>
          </a:ln>
        </p:spPr>
      </p:pic>
      <p:sp>
        <p:nvSpPr>
          <p:cNvPr id="194" name="Google Shape;194;p25"/>
          <p:cNvSpPr txBox="1"/>
          <p:nvPr/>
        </p:nvSpPr>
        <p:spPr>
          <a:xfrm>
            <a:off x="748550" y="1105725"/>
            <a:ext cx="41931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Focussing on all the flights that had weather related delays, looking into each weather condition individually does not offer much clue due to wide range of values for each weather condition.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The models will learn the combination of these weather conditions &amp; other features that lead to flight delays and the magnitude during training</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429675" y="445025"/>
            <a:ext cx="7255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Variable</a:t>
            </a:r>
            <a:endParaRPr/>
          </a:p>
        </p:txBody>
      </p:sp>
      <p:sp>
        <p:nvSpPr>
          <p:cNvPr id="200" name="Google Shape;200;p26"/>
          <p:cNvSpPr txBox="1"/>
          <p:nvPr/>
        </p:nvSpPr>
        <p:spPr>
          <a:xfrm>
            <a:off x="559075" y="1199475"/>
            <a:ext cx="7125900" cy="296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Federal Aviation Administration Definition of Delay:</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More than 15 minutes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Included diverted and cancelled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01" name="Google Shape;201;p26"/>
          <p:cNvSpPr txBox="1"/>
          <p:nvPr>
            <p:ph type="title"/>
          </p:nvPr>
        </p:nvSpPr>
        <p:spPr>
          <a:xfrm>
            <a:off x="429675" y="2183650"/>
            <a:ext cx="7255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Derived Features</a:t>
            </a:r>
            <a:endParaRPr/>
          </a:p>
        </p:txBody>
      </p:sp>
      <p:sp>
        <p:nvSpPr>
          <p:cNvPr id="202" name="Google Shape;202;p26"/>
          <p:cNvSpPr txBox="1"/>
          <p:nvPr/>
        </p:nvSpPr>
        <p:spPr>
          <a:xfrm>
            <a:off x="559075" y="2756350"/>
            <a:ext cx="5250900" cy="237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IS_HOLIDAY</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rolling_3month_delay_count</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HAS_WEATHER_TYPE</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429675" y="445025"/>
            <a:ext cx="7255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Leakage from Phase 2</a:t>
            </a:r>
            <a:endParaRPr/>
          </a:p>
        </p:txBody>
      </p:sp>
      <p:sp>
        <p:nvSpPr>
          <p:cNvPr id="208" name="Google Shape;208;p27"/>
          <p:cNvSpPr txBox="1"/>
          <p:nvPr/>
        </p:nvSpPr>
        <p:spPr>
          <a:xfrm>
            <a:off x="559075" y="1199475"/>
            <a:ext cx="2313600" cy="130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DEP_TIME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DEP_DELAY</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AIR_TIME</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209" name="Google Shape;209;p27" title="_- visual selection.png"/>
          <p:cNvPicPr preferRelativeResize="0"/>
          <p:nvPr/>
        </p:nvPicPr>
        <p:blipFill>
          <a:blip r:embed="rId3">
            <a:alphaModFix/>
          </a:blip>
          <a:stretch>
            <a:fillRect/>
          </a:stretch>
        </p:blipFill>
        <p:spPr>
          <a:xfrm>
            <a:off x="2614700" y="960375"/>
            <a:ext cx="5724525" cy="331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278300" y="292550"/>
            <a:ext cx="449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Selection- Correlation</a:t>
            </a:r>
            <a:endParaRPr/>
          </a:p>
        </p:txBody>
      </p:sp>
      <p:pic>
        <p:nvPicPr>
          <p:cNvPr id="215" name="Google Shape;215;p28" title="Screenshot 2025-04-13 at 1.02.38 PM.png"/>
          <p:cNvPicPr preferRelativeResize="0"/>
          <p:nvPr/>
        </p:nvPicPr>
        <p:blipFill>
          <a:blip r:embed="rId3">
            <a:alphaModFix/>
          </a:blip>
          <a:stretch>
            <a:fillRect/>
          </a:stretch>
        </p:blipFill>
        <p:spPr>
          <a:xfrm>
            <a:off x="3720650" y="218275"/>
            <a:ext cx="4225675" cy="4798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Absolute Baseline</a:t>
            </a:r>
            <a:endParaRPr/>
          </a:p>
        </p:txBody>
      </p:sp>
      <p:sp>
        <p:nvSpPr>
          <p:cNvPr id="221" name="Google Shape;221;p29"/>
          <p:cNvSpPr txBox="1"/>
          <p:nvPr>
            <p:ph idx="1" type="body"/>
          </p:nvPr>
        </p:nvSpPr>
        <p:spPr>
          <a:xfrm>
            <a:off x="613750" y="1152475"/>
            <a:ext cx="7926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Prediction Logic:</a:t>
            </a:r>
            <a:endParaRPr b="1"/>
          </a:p>
          <a:p>
            <a:pPr indent="-317500" lvl="0" marL="457200" rtl="0" algn="l">
              <a:spcBef>
                <a:spcPts val="1200"/>
              </a:spcBef>
              <a:spcAft>
                <a:spcPts val="0"/>
              </a:spcAft>
              <a:buSzPts val="1400"/>
              <a:buChar char="●"/>
            </a:pPr>
            <a:r>
              <a:rPr lang="en" sz="1400"/>
              <a:t>Predict 0 ("on time") with probability = proportion of on-time flights in data.</a:t>
            </a:r>
            <a:endParaRPr sz="1400"/>
          </a:p>
          <a:p>
            <a:pPr indent="-317500" lvl="0" marL="457200" rtl="0" algn="l">
              <a:spcBef>
                <a:spcPts val="0"/>
              </a:spcBef>
              <a:spcAft>
                <a:spcPts val="0"/>
              </a:spcAft>
              <a:buSzPts val="1400"/>
              <a:buChar char="●"/>
            </a:pPr>
            <a:r>
              <a:rPr lang="en" sz="1400"/>
              <a:t>Predict 1 ("delayed") otherwise.</a:t>
            </a:r>
            <a:endParaRPr sz="1400"/>
          </a:p>
          <a:p>
            <a:pPr indent="-317500" lvl="0" marL="457200" rtl="0" algn="l">
              <a:spcBef>
                <a:spcPts val="0"/>
              </a:spcBef>
              <a:spcAft>
                <a:spcPts val="0"/>
              </a:spcAft>
              <a:buSzPts val="1400"/>
              <a:buChar char="●"/>
            </a:pPr>
            <a:r>
              <a:rPr lang="en" sz="1400"/>
              <a:t>No model training purely based on class distribution</a:t>
            </a:r>
            <a:endParaRPr sz="1400"/>
          </a:p>
          <a:p>
            <a:pPr indent="0" lvl="0" marL="0" rtl="0" algn="l">
              <a:spcBef>
                <a:spcPts val="1200"/>
              </a:spcBef>
              <a:spcAft>
                <a:spcPts val="0"/>
              </a:spcAft>
              <a:buNone/>
            </a:pPr>
            <a:r>
              <a:rPr b="1" lang="en" sz="1400"/>
              <a:t>Results:</a:t>
            </a:r>
            <a:endParaRPr b="1" sz="1400"/>
          </a:p>
          <a:p>
            <a:pPr indent="-317500" lvl="0" marL="457200" rtl="0" algn="l">
              <a:spcBef>
                <a:spcPts val="1200"/>
              </a:spcBef>
              <a:spcAft>
                <a:spcPts val="0"/>
              </a:spcAft>
              <a:buSzPts val="1400"/>
              <a:buChar char="●"/>
            </a:pPr>
            <a:r>
              <a:rPr lang="en" sz="1400"/>
              <a:t>Precision = 0.2</a:t>
            </a:r>
            <a:endParaRPr sz="1400"/>
          </a:p>
          <a:p>
            <a:pPr indent="-317500" lvl="0" marL="457200" rtl="0" algn="l">
              <a:spcBef>
                <a:spcPts val="0"/>
              </a:spcBef>
              <a:spcAft>
                <a:spcPts val="0"/>
              </a:spcAft>
              <a:buSzPts val="1400"/>
              <a:buChar char="●"/>
            </a:pPr>
            <a:r>
              <a:rPr lang="en" sz="1400"/>
              <a:t>Recall = 0.2</a:t>
            </a:r>
            <a:endParaRPr sz="1400"/>
          </a:p>
          <a:p>
            <a:pPr indent="-317500" lvl="0" marL="457200" rtl="0" algn="l">
              <a:spcBef>
                <a:spcPts val="0"/>
              </a:spcBef>
              <a:spcAft>
                <a:spcPts val="0"/>
              </a:spcAft>
              <a:buSzPts val="1400"/>
              <a:buChar char="●"/>
            </a:pPr>
            <a:r>
              <a:rPr lang="en" sz="1400"/>
              <a:t>AUC = 0.5</a:t>
            </a:r>
            <a:endParaRPr sz="1400"/>
          </a:p>
          <a:p>
            <a:pPr indent="-317500" lvl="0" marL="457200" rtl="0" algn="l">
              <a:spcBef>
                <a:spcPts val="0"/>
              </a:spcBef>
              <a:spcAft>
                <a:spcPts val="0"/>
              </a:spcAft>
              <a:buSzPts val="1400"/>
              <a:buChar char="●"/>
            </a:pPr>
            <a:r>
              <a:rPr lang="en" sz="1400"/>
              <a:t>F1 Score = 0.5</a:t>
            </a:r>
            <a:endParaRPr sz="1400"/>
          </a:p>
          <a:p>
            <a:pPr indent="0" lvl="0" marL="0" rtl="0" algn="l">
              <a:spcBef>
                <a:spcPts val="1200"/>
              </a:spcBef>
              <a:spcAft>
                <a:spcPts val="120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 Sampling</a:t>
            </a:r>
            <a:endParaRPr/>
          </a:p>
        </p:txBody>
      </p:sp>
      <p:sp>
        <p:nvSpPr>
          <p:cNvPr id="227" name="Google Shape;227;p30"/>
          <p:cNvSpPr txBox="1"/>
          <p:nvPr>
            <p:ph idx="1" type="body"/>
          </p:nvPr>
        </p:nvSpPr>
        <p:spPr>
          <a:xfrm>
            <a:off x="613750" y="1152475"/>
            <a:ext cx="7926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Keep all delayed flights (minority class = 1)</a:t>
            </a:r>
            <a:endParaRPr/>
          </a:p>
          <a:p>
            <a:pPr indent="-342900" lvl="0" marL="457200" rtl="0" algn="l">
              <a:spcBef>
                <a:spcPts val="0"/>
              </a:spcBef>
              <a:spcAft>
                <a:spcPts val="0"/>
              </a:spcAft>
              <a:buSzPts val="1800"/>
              <a:buChar char="●"/>
            </a:pPr>
            <a:r>
              <a:rPr lang="en"/>
              <a:t>Randomly sample on-time flights (majority class = 0) to match minority count</a:t>
            </a:r>
            <a:endParaRPr/>
          </a:p>
          <a:p>
            <a:pPr indent="-342900" lvl="0" marL="457200" rtl="0" algn="l">
              <a:spcBef>
                <a:spcPts val="0"/>
              </a:spcBef>
              <a:spcAft>
                <a:spcPts val="0"/>
              </a:spcAft>
              <a:buSzPts val="1800"/>
              <a:buChar char="●"/>
            </a:pPr>
            <a:r>
              <a:rPr lang="en"/>
              <a:t>Union both to create a balanced dataset</a:t>
            </a:r>
            <a:endParaRPr/>
          </a:p>
          <a:p>
            <a:pPr indent="-342900" lvl="0" marL="457200" rtl="0" algn="l">
              <a:spcBef>
                <a:spcPts val="0"/>
              </a:spcBef>
              <a:spcAft>
                <a:spcPts val="0"/>
              </a:spcAft>
              <a:buSzPts val="1800"/>
              <a:buChar char="●"/>
            </a:pPr>
            <a:r>
              <a:rPr lang="en"/>
              <a:t>Keep temporal order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Calibration Method</a:t>
            </a:r>
            <a:endParaRPr/>
          </a:p>
        </p:txBody>
      </p:sp>
      <p:sp>
        <p:nvSpPr>
          <p:cNvPr id="233" name="Google Shape;233;p31"/>
          <p:cNvSpPr txBox="1"/>
          <p:nvPr>
            <p:ph idx="1" type="body"/>
          </p:nvPr>
        </p:nvSpPr>
        <p:spPr>
          <a:xfrm>
            <a:off x="613738" y="902275"/>
            <a:ext cx="7926300" cy="227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Updating the posterior probability (true probability of being positive) based on:</a:t>
            </a:r>
            <a:endParaRPr b="1" sz="1400"/>
          </a:p>
          <a:p>
            <a:pPr indent="-317500" lvl="0" marL="457200" rtl="0" algn="l">
              <a:spcBef>
                <a:spcPts val="1200"/>
              </a:spcBef>
              <a:spcAft>
                <a:spcPts val="0"/>
              </a:spcAft>
              <a:buSzPts val="1400"/>
              <a:buChar char="●"/>
            </a:pPr>
            <a:r>
              <a:rPr lang="en" sz="1400"/>
              <a:t>The predicted probability from the model (i.e., likelihood estimate from rebalanced data)</a:t>
            </a:r>
            <a:endParaRPr sz="1400"/>
          </a:p>
          <a:p>
            <a:pPr indent="-317500" lvl="0" marL="457200" rtl="0" algn="l">
              <a:spcBef>
                <a:spcPts val="0"/>
              </a:spcBef>
              <a:spcAft>
                <a:spcPts val="0"/>
              </a:spcAft>
              <a:buSzPts val="1400"/>
              <a:buChar char="●"/>
            </a:pPr>
            <a:r>
              <a:rPr lang="en" sz="1400"/>
              <a:t>The true prior class probabilities from the original data (i.e., before downsampling)</a:t>
            </a:r>
            <a:endParaRPr sz="1400"/>
          </a:p>
          <a:p>
            <a:pPr indent="-317500" lvl="0" marL="457200" rtl="0" algn="l">
              <a:spcBef>
                <a:spcPts val="0"/>
              </a:spcBef>
              <a:spcAft>
                <a:spcPts val="0"/>
              </a:spcAft>
              <a:buSzPts val="1400"/>
              <a:buChar char="●"/>
            </a:pPr>
            <a:r>
              <a:rPr lang="en" sz="1400"/>
              <a:t>Bayes’ Rule is applied to adjust for the mismatch in priors</a:t>
            </a:r>
            <a:endParaRPr sz="1400"/>
          </a:p>
        </p:txBody>
      </p:sp>
      <p:pic>
        <p:nvPicPr>
          <p:cNvPr id="234" name="Google Shape;234;p31"/>
          <p:cNvPicPr preferRelativeResize="0"/>
          <p:nvPr/>
        </p:nvPicPr>
        <p:blipFill>
          <a:blip r:embed="rId3">
            <a:alphaModFix/>
          </a:blip>
          <a:stretch>
            <a:fillRect/>
          </a:stretch>
        </p:blipFill>
        <p:spPr>
          <a:xfrm>
            <a:off x="1290638" y="2505725"/>
            <a:ext cx="6562725" cy="118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38" name="Shape 238"/>
        <p:cNvGrpSpPr/>
        <p:nvPr/>
      </p:nvGrpSpPr>
      <p:grpSpPr>
        <a:xfrm>
          <a:off x="0" y="0"/>
          <a:ext cx="0" cy="0"/>
          <a:chOff x="0" y="0"/>
          <a:chExt cx="0" cy="0"/>
        </a:xfrm>
      </p:grpSpPr>
      <p:sp>
        <p:nvSpPr>
          <p:cNvPr id="239" name="Google Shape;239;p32"/>
          <p:cNvSpPr txBox="1"/>
          <p:nvPr>
            <p:ph type="title"/>
          </p:nvPr>
        </p:nvSpPr>
        <p:spPr>
          <a:xfrm>
            <a:off x="613750" y="445025"/>
            <a:ext cx="32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Agenda</a:t>
            </a:r>
            <a:endParaRPr>
              <a:solidFill>
                <a:srgbClr val="002676"/>
              </a:solidFill>
              <a:latin typeface="Inter"/>
              <a:ea typeface="Inter"/>
              <a:cs typeface="Inter"/>
              <a:sym typeface="Inter"/>
            </a:endParaRPr>
          </a:p>
        </p:txBody>
      </p:sp>
      <p:sp>
        <p:nvSpPr>
          <p:cNvPr id="240" name="Google Shape;240;p32"/>
          <p:cNvSpPr/>
          <p:nvPr/>
        </p:nvSpPr>
        <p:spPr>
          <a:xfrm>
            <a:off x="653863" y="1129631"/>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1</a:t>
            </a:r>
            <a:endParaRPr b="1" sz="1800">
              <a:solidFill>
                <a:schemeClr val="lt1"/>
              </a:solidFill>
              <a:latin typeface="Source Serif 4"/>
              <a:ea typeface="Source Serif 4"/>
              <a:cs typeface="Source Serif 4"/>
              <a:sym typeface="Source Serif 4"/>
            </a:endParaRPr>
          </a:p>
        </p:txBody>
      </p:sp>
      <p:sp>
        <p:nvSpPr>
          <p:cNvPr id="241" name="Google Shape;241;p32"/>
          <p:cNvSpPr/>
          <p:nvPr/>
        </p:nvSpPr>
        <p:spPr>
          <a:xfrm>
            <a:off x="653863" y="1616202"/>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2</a:t>
            </a:r>
            <a:endParaRPr b="1" sz="1800">
              <a:solidFill>
                <a:schemeClr val="lt1"/>
              </a:solidFill>
              <a:latin typeface="Source Serif 4"/>
              <a:ea typeface="Source Serif 4"/>
              <a:cs typeface="Source Serif 4"/>
              <a:sym typeface="Source Serif 4"/>
            </a:endParaRPr>
          </a:p>
        </p:txBody>
      </p:sp>
      <p:sp>
        <p:nvSpPr>
          <p:cNvPr id="242" name="Google Shape;242;p32"/>
          <p:cNvSpPr/>
          <p:nvPr/>
        </p:nvSpPr>
        <p:spPr>
          <a:xfrm>
            <a:off x="653863" y="2102773"/>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3</a:t>
            </a:r>
            <a:endParaRPr sz="1800">
              <a:solidFill>
                <a:schemeClr val="lt1"/>
              </a:solidFill>
              <a:latin typeface="Source Serif 4 SemiBold"/>
              <a:ea typeface="Source Serif 4 SemiBold"/>
              <a:cs typeface="Source Serif 4 SemiBold"/>
              <a:sym typeface="Source Serif 4 SemiBold"/>
            </a:endParaRPr>
          </a:p>
        </p:txBody>
      </p:sp>
      <p:pic>
        <p:nvPicPr>
          <p:cNvPr id="243" name="Google Shape;243;p32"/>
          <p:cNvPicPr preferRelativeResize="0"/>
          <p:nvPr/>
        </p:nvPicPr>
        <p:blipFill rotWithShape="1">
          <a:blip r:embed="rId3">
            <a:alphaModFix/>
          </a:blip>
          <a:srcRect b="0" l="0" r="0" t="8659"/>
          <a:stretch/>
        </p:blipFill>
        <p:spPr>
          <a:xfrm>
            <a:off x="5404885" y="0"/>
            <a:ext cx="3739116" cy="5143501"/>
          </a:xfrm>
          <a:prstGeom prst="rect">
            <a:avLst/>
          </a:prstGeom>
          <a:noFill/>
          <a:ln>
            <a:noFill/>
          </a:ln>
        </p:spPr>
      </p:pic>
      <p:sp>
        <p:nvSpPr>
          <p:cNvPr id="244" name="Google Shape;244;p32"/>
          <p:cNvSpPr txBox="1"/>
          <p:nvPr/>
        </p:nvSpPr>
        <p:spPr>
          <a:xfrm>
            <a:off x="1221225" y="111837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Introduction</a:t>
            </a:r>
            <a:endParaRPr sz="1600">
              <a:solidFill>
                <a:srgbClr val="9E9E9E"/>
              </a:solidFill>
              <a:latin typeface="Inter"/>
              <a:ea typeface="Inter"/>
              <a:cs typeface="Inter"/>
              <a:sym typeface="Inter"/>
            </a:endParaRPr>
          </a:p>
        </p:txBody>
      </p:sp>
      <p:sp>
        <p:nvSpPr>
          <p:cNvPr id="245" name="Google Shape;245;p32"/>
          <p:cNvSpPr txBox="1"/>
          <p:nvPr/>
        </p:nvSpPr>
        <p:spPr>
          <a:xfrm>
            <a:off x="1221225" y="160495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Project description</a:t>
            </a:r>
            <a:endParaRPr sz="1600">
              <a:solidFill>
                <a:srgbClr val="9E9E9E"/>
              </a:solidFill>
              <a:latin typeface="Inter"/>
              <a:ea typeface="Inter"/>
              <a:cs typeface="Inter"/>
              <a:sym typeface="Inter"/>
            </a:endParaRPr>
          </a:p>
        </p:txBody>
      </p:sp>
      <p:sp>
        <p:nvSpPr>
          <p:cNvPr id="246" name="Google Shape;246;p32"/>
          <p:cNvSpPr txBox="1"/>
          <p:nvPr/>
        </p:nvSpPr>
        <p:spPr>
          <a:xfrm>
            <a:off x="1221225" y="209152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EDA</a:t>
            </a:r>
            <a:endParaRPr sz="1600">
              <a:solidFill>
                <a:srgbClr val="9E9E9E"/>
              </a:solidFill>
              <a:latin typeface="Inter"/>
              <a:ea typeface="Inter"/>
              <a:cs typeface="Inter"/>
              <a:sym typeface="Inter"/>
            </a:endParaRPr>
          </a:p>
        </p:txBody>
      </p:sp>
      <p:sp>
        <p:nvSpPr>
          <p:cNvPr id="247" name="Google Shape;247;p32"/>
          <p:cNvSpPr/>
          <p:nvPr/>
        </p:nvSpPr>
        <p:spPr>
          <a:xfrm>
            <a:off x="653863" y="2589344"/>
            <a:ext cx="408600" cy="4086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4</a:t>
            </a:r>
            <a:endParaRPr sz="1800">
              <a:solidFill>
                <a:schemeClr val="lt1"/>
              </a:solidFill>
              <a:latin typeface="Source Serif 4 SemiBold"/>
              <a:ea typeface="Source Serif 4 SemiBold"/>
              <a:cs typeface="Source Serif 4 SemiBold"/>
              <a:sym typeface="Source Serif 4 SemiBold"/>
            </a:endParaRPr>
          </a:p>
        </p:txBody>
      </p:sp>
      <p:sp>
        <p:nvSpPr>
          <p:cNvPr id="248" name="Google Shape;248;p32"/>
          <p:cNvSpPr txBox="1"/>
          <p:nvPr/>
        </p:nvSpPr>
        <p:spPr>
          <a:xfrm>
            <a:off x="1221225" y="257810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Inter"/>
                <a:ea typeface="Inter"/>
                <a:cs typeface="Inter"/>
                <a:sym typeface="Inter"/>
              </a:rPr>
              <a:t>Modeling Pipelines</a:t>
            </a:r>
            <a:endParaRPr sz="1600">
              <a:solidFill>
                <a:schemeClr val="dk1"/>
              </a:solidFill>
              <a:latin typeface="Inter"/>
              <a:ea typeface="Inter"/>
              <a:cs typeface="Inter"/>
              <a:sym typeface="Inter"/>
            </a:endParaRPr>
          </a:p>
        </p:txBody>
      </p:sp>
      <p:sp>
        <p:nvSpPr>
          <p:cNvPr id="249" name="Google Shape;249;p32"/>
          <p:cNvSpPr/>
          <p:nvPr/>
        </p:nvSpPr>
        <p:spPr>
          <a:xfrm>
            <a:off x="653863" y="3075919"/>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5</a:t>
            </a:r>
            <a:endParaRPr sz="1800">
              <a:solidFill>
                <a:schemeClr val="lt1"/>
              </a:solidFill>
              <a:latin typeface="Source Serif 4 SemiBold"/>
              <a:ea typeface="Source Serif 4 SemiBold"/>
              <a:cs typeface="Source Serif 4 SemiBold"/>
              <a:sym typeface="Source Serif 4 SemiBold"/>
            </a:endParaRPr>
          </a:p>
        </p:txBody>
      </p:sp>
      <p:sp>
        <p:nvSpPr>
          <p:cNvPr id="250" name="Google Shape;250;p32"/>
          <p:cNvSpPr txBox="1"/>
          <p:nvPr/>
        </p:nvSpPr>
        <p:spPr>
          <a:xfrm>
            <a:off x="1221225" y="3064675"/>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Results and Discussion of Results</a:t>
            </a:r>
            <a:endParaRPr sz="1600">
              <a:solidFill>
                <a:srgbClr val="9E9E9E"/>
              </a:solidFill>
              <a:latin typeface="Inter"/>
              <a:ea typeface="Inter"/>
              <a:cs typeface="Inter"/>
              <a:sym typeface="Inter"/>
            </a:endParaRPr>
          </a:p>
        </p:txBody>
      </p:sp>
      <p:sp>
        <p:nvSpPr>
          <p:cNvPr id="251" name="Google Shape;251;p32"/>
          <p:cNvSpPr/>
          <p:nvPr/>
        </p:nvSpPr>
        <p:spPr>
          <a:xfrm>
            <a:off x="653863" y="35368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6</a:t>
            </a:r>
            <a:endParaRPr sz="1800">
              <a:solidFill>
                <a:schemeClr val="lt1"/>
              </a:solidFill>
              <a:latin typeface="Source Serif 4 SemiBold"/>
              <a:ea typeface="Source Serif 4 SemiBold"/>
              <a:cs typeface="Source Serif 4 SemiBold"/>
              <a:sym typeface="Source Serif 4 SemiBold"/>
            </a:endParaRPr>
          </a:p>
        </p:txBody>
      </p:sp>
      <p:sp>
        <p:nvSpPr>
          <p:cNvPr id="252" name="Google Shape;252;p32"/>
          <p:cNvSpPr txBox="1"/>
          <p:nvPr/>
        </p:nvSpPr>
        <p:spPr>
          <a:xfrm>
            <a:off x="1221225" y="35256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Conclusion</a:t>
            </a:r>
            <a:endParaRPr sz="1600">
              <a:solidFill>
                <a:srgbClr val="9E9E9E"/>
              </a:solidFill>
              <a:latin typeface="Inter"/>
              <a:ea typeface="Inter"/>
              <a:cs typeface="Inter"/>
              <a:sym typeface="Inter"/>
            </a:endParaRPr>
          </a:p>
        </p:txBody>
      </p:sp>
      <p:sp>
        <p:nvSpPr>
          <p:cNvPr id="253" name="Google Shape;253;p32"/>
          <p:cNvSpPr/>
          <p:nvPr/>
        </p:nvSpPr>
        <p:spPr>
          <a:xfrm>
            <a:off x="653863" y="40356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7</a:t>
            </a:r>
            <a:endParaRPr sz="1800">
              <a:solidFill>
                <a:schemeClr val="lt1"/>
              </a:solidFill>
              <a:latin typeface="Source Serif 4 SemiBold"/>
              <a:ea typeface="Source Serif 4 SemiBold"/>
              <a:cs typeface="Source Serif 4 SemiBold"/>
              <a:sym typeface="Source Serif 4 SemiBold"/>
            </a:endParaRPr>
          </a:p>
        </p:txBody>
      </p:sp>
      <p:sp>
        <p:nvSpPr>
          <p:cNvPr id="254" name="Google Shape;254;p32"/>
          <p:cNvSpPr txBox="1"/>
          <p:nvPr/>
        </p:nvSpPr>
        <p:spPr>
          <a:xfrm>
            <a:off x="1221225" y="40244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Credit Assignment Plan</a:t>
            </a:r>
            <a:endParaRPr sz="1600">
              <a:solidFill>
                <a:srgbClr val="9E9E9E"/>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613750" y="445025"/>
            <a:ext cx="32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Agenda</a:t>
            </a:r>
            <a:endParaRPr>
              <a:solidFill>
                <a:srgbClr val="002676"/>
              </a:solidFill>
              <a:latin typeface="Inter"/>
              <a:ea typeface="Inter"/>
              <a:cs typeface="Inter"/>
              <a:sym typeface="Inter"/>
            </a:endParaRPr>
          </a:p>
        </p:txBody>
      </p:sp>
      <p:sp>
        <p:nvSpPr>
          <p:cNvPr id="70" name="Google Shape;70;p15"/>
          <p:cNvSpPr/>
          <p:nvPr/>
        </p:nvSpPr>
        <p:spPr>
          <a:xfrm>
            <a:off x="653863" y="1129631"/>
            <a:ext cx="408600" cy="408600"/>
          </a:xfrm>
          <a:prstGeom prst="ellipse">
            <a:avLst/>
          </a:prstGeom>
          <a:solidFill>
            <a:srgbClr val="C097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1</a:t>
            </a:r>
            <a:endParaRPr b="1" sz="1800">
              <a:solidFill>
                <a:schemeClr val="lt1"/>
              </a:solidFill>
              <a:latin typeface="Source Serif 4"/>
              <a:ea typeface="Source Serif 4"/>
              <a:cs typeface="Source Serif 4"/>
              <a:sym typeface="Source Serif 4"/>
            </a:endParaRPr>
          </a:p>
        </p:txBody>
      </p:sp>
      <p:sp>
        <p:nvSpPr>
          <p:cNvPr id="71" name="Google Shape;71;p15"/>
          <p:cNvSpPr/>
          <p:nvPr/>
        </p:nvSpPr>
        <p:spPr>
          <a:xfrm>
            <a:off x="653863" y="1616202"/>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2</a:t>
            </a:r>
            <a:endParaRPr b="1" sz="1800">
              <a:solidFill>
                <a:schemeClr val="lt1"/>
              </a:solidFill>
              <a:latin typeface="Source Serif 4"/>
              <a:ea typeface="Source Serif 4"/>
              <a:cs typeface="Source Serif 4"/>
              <a:sym typeface="Source Serif 4"/>
            </a:endParaRPr>
          </a:p>
        </p:txBody>
      </p:sp>
      <p:sp>
        <p:nvSpPr>
          <p:cNvPr id="72" name="Google Shape;72;p15"/>
          <p:cNvSpPr/>
          <p:nvPr/>
        </p:nvSpPr>
        <p:spPr>
          <a:xfrm>
            <a:off x="653863" y="2102773"/>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3</a:t>
            </a:r>
            <a:endParaRPr sz="1800">
              <a:solidFill>
                <a:schemeClr val="lt1"/>
              </a:solidFill>
              <a:latin typeface="Source Serif 4 SemiBold"/>
              <a:ea typeface="Source Serif 4 SemiBold"/>
              <a:cs typeface="Source Serif 4 SemiBold"/>
              <a:sym typeface="Source Serif 4 SemiBold"/>
            </a:endParaRPr>
          </a:p>
        </p:txBody>
      </p:sp>
      <p:pic>
        <p:nvPicPr>
          <p:cNvPr id="73" name="Google Shape;73;p15"/>
          <p:cNvPicPr preferRelativeResize="0"/>
          <p:nvPr/>
        </p:nvPicPr>
        <p:blipFill rotWithShape="1">
          <a:blip r:embed="rId3">
            <a:alphaModFix/>
          </a:blip>
          <a:srcRect b="0" l="0" r="0" t="8659"/>
          <a:stretch/>
        </p:blipFill>
        <p:spPr>
          <a:xfrm>
            <a:off x="5404885" y="0"/>
            <a:ext cx="3739116" cy="5143501"/>
          </a:xfrm>
          <a:prstGeom prst="rect">
            <a:avLst/>
          </a:prstGeom>
          <a:noFill/>
          <a:ln>
            <a:noFill/>
          </a:ln>
        </p:spPr>
      </p:pic>
      <p:sp>
        <p:nvSpPr>
          <p:cNvPr id="74" name="Google Shape;74;p15"/>
          <p:cNvSpPr txBox="1"/>
          <p:nvPr/>
        </p:nvSpPr>
        <p:spPr>
          <a:xfrm>
            <a:off x="1221225" y="111837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Inter"/>
                <a:ea typeface="Inter"/>
                <a:cs typeface="Inter"/>
                <a:sym typeface="Inter"/>
              </a:rPr>
              <a:t>Introduction</a:t>
            </a:r>
            <a:endParaRPr sz="1600">
              <a:latin typeface="Inter"/>
              <a:ea typeface="Inter"/>
              <a:cs typeface="Inter"/>
              <a:sym typeface="Inter"/>
            </a:endParaRPr>
          </a:p>
        </p:txBody>
      </p:sp>
      <p:sp>
        <p:nvSpPr>
          <p:cNvPr id="75" name="Google Shape;75;p15"/>
          <p:cNvSpPr txBox="1"/>
          <p:nvPr/>
        </p:nvSpPr>
        <p:spPr>
          <a:xfrm>
            <a:off x="1221225" y="160495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Project description</a:t>
            </a:r>
            <a:endParaRPr sz="1600">
              <a:solidFill>
                <a:srgbClr val="9E9E9E"/>
              </a:solidFill>
              <a:latin typeface="Inter"/>
              <a:ea typeface="Inter"/>
              <a:cs typeface="Inter"/>
              <a:sym typeface="Inter"/>
            </a:endParaRPr>
          </a:p>
        </p:txBody>
      </p:sp>
      <p:sp>
        <p:nvSpPr>
          <p:cNvPr id="76" name="Google Shape;76;p15"/>
          <p:cNvSpPr txBox="1"/>
          <p:nvPr/>
        </p:nvSpPr>
        <p:spPr>
          <a:xfrm>
            <a:off x="1221225" y="209152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EDA</a:t>
            </a:r>
            <a:endParaRPr sz="1600">
              <a:solidFill>
                <a:srgbClr val="9E9E9E"/>
              </a:solidFill>
              <a:latin typeface="Inter"/>
              <a:ea typeface="Inter"/>
              <a:cs typeface="Inter"/>
              <a:sym typeface="Inter"/>
            </a:endParaRPr>
          </a:p>
        </p:txBody>
      </p:sp>
      <p:sp>
        <p:nvSpPr>
          <p:cNvPr id="77" name="Google Shape;77;p15"/>
          <p:cNvSpPr/>
          <p:nvPr/>
        </p:nvSpPr>
        <p:spPr>
          <a:xfrm>
            <a:off x="653863" y="25893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4</a:t>
            </a:r>
            <a:endParaRPr sz="1800">
              <a:solidFill>
                <a:schemeClr val="lt1"/>
              </a:solidFill>
              <a:latin typeface="Source Serif 4 SemiBold"/>
              <a:ea typeface="Source Serif 4 SemiBold"/>
              <a:cs typeface="Source Serif 4 SemiBold"/>
              <a:sym typeface="Source Serif 4 SemiBold"/>
            </a:endParaRPr>
          </a:p>
        </p:txBody>
      </p:sp>
      <p:sp>
        <p:nvSpPr>
          <p:cNvPr id="78" name="Google Shape;78;p15"/>
          <p:cNvSpPr txBox="1"/>
          <p:nvPr/>
        </p:nvSpPr>
        <p:spPr>
          <a:xfrm>
            <a:off x="1221225" y="257810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Modeling Pipelines</a:t>
            </a:r>
            <a:endParaRPr sz="1600">
              <a:solidFill>
                <a:srgbClr val="9E9E9E"/>
              </a:solidFill>
              <a:latin typeface="Inter"/>
              <a:ea typeface="Inter"/>
              <a:cs typeface="Inter"/>
              <a:sym typeface="Inter"/>
            </a:endParaRPr>
          </a:p>
        </p:txBody>
      </p:sp>
      <p:sp>
        <p:nvSpPr>
          <p:cNvPr id="79" name="Google Shape;79;p15"/>
          <p:cNvSpPr/>
          <p:nvPr/>
        </p:nvSpPr>
        <p:spPr>
          <a:xfrm>
            <a:off x="653863" y="3075919"/>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5</a:t>
            </a:r>
            <a:endParaRPr sz="1800">
              <a:solidFill>
                <a:schemeClr val="lt1"/>
              </a:solidFill>
              <a:latin typeface="Source Serif 4 SemiBold"/>
              <a:ea typeface="Source Serif 4 SemiBold"/>
              <a:cs typeface="Source Serif 4 SemiBold"/>
              <a:sym typeface="Source Serif 4 SemiBold"/>
            </a:endParaRPr>
          </a:p>
        </p:txBody>
      </p:sp>
      <p:sp>
        <p:nvSpPr>
          <p:cNvPr id="80" name="Google Shape;80;p15"/>
          <p:cNvSpPr txBox="1"/>
          <p:nvPr/>
        </p:nvSpPr>
        <p:spPr>
          <a:xfrm>
            <a:off x="1221225" y="3064675"/>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Results and Discussion of Results</a:t>
            </a:r>
            <a:endParaRPr sz="1600">
              <a:solidFill>
                <a:srgbClr val="9E9E9E"/>
              </a:solidFill>
              <a:latin typeface="Inter"/>
              <a:ea typeface="Inter"/>
              <a:cs typeface="Inter"/>
              <a:sym typeface="Inter"/>
            </a:endParaRPr>
          </a:p>
        </p:txBody>
      </p:sp>
      <p:sp>
        <p:nvSpPr>
          <p:cNvPr id="81" name="Google Shape;81;p15"/>
          <p:cNvSpPr/>
          <p:nvPr/>
        </p:nvSpPr>
        <p:spPr>
          <a:xfrm>
            <a:off x="653863" y="35368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6</a:t>
            </a:r>
            <a:endParaRPr sz="1800">
              <a:solidFill>
                <a:schemeClr val="lt1"/>
              </a:solidFill>
              <a:latin typeface="Source Serif 4 SemiBold"/>
              <a:ea typeface="Source Serif 4 SemiBold"/>
              <a:cs typeface="Source Serif 4 SemiBold"/>
              <a:sym typeface="Source Serif 4 SemiBold"/>
            </a:endParaRPr>
          </a:p>
        </p:txBody>
      </p:sp>
      <p:sp>
        <p:nvSpPr>
          <p:cNvPr id="82" name="Google Shape;82;p15"/>
          <p:cNvSpPr txBox="1"/>
          <p:nvPr/>
        </p:nvSpPr>
        <p:spPr>
          <a:xfrm>
            <a:off x="1221225" y="35256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Conclusion</a:t>
            </a:r>
            <a:endParaRPr sz="1600">
              <a:solidFill>
                <a:srgbClr val="9E9E9E"/>
              </a:solidFill>
              <a:latin typeface="Inter"/>
              <a:ea typeface="Inter"/>
              <a:cs typeface="Inter"/>
              <a:sym typeface="Inter"/>
            </a:endParaRPr>
          </a:p>
        </p:txBody>
      </p:sp>
      <p:sp>
        <p:nvSpPr>
          <p:cNvPr id="83" name="Google Shape;83;p15"/>
          <p:cNvSpPr/>
          <p:nvPr/>
        </p:nvSpPr>
        <p:spPr>
          <a:xfrm>
            <a:off x="653863" y="40356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7</a:t>
            </a:r>
            <a:endParaRPr sz="1800">
              <a:solidFill>
                <a:schemeClr val="lt1"/>
              </a:solidFill>
              <a:latin typeface="Source Serif 4 SemiBold"/>
              <a:ea typeface="Source Serif 4 SemiBold"/>
              <a:cs typeface="Source Serif 4 SemiBold"/>
              <a:sym typeface="Source Serif 4 SemiBold"/>
            </a:endParaRPr>
          </a:p>
        </p:txBody>
      </p:sp>
      <p:sp>
        <p:nvSpPr>
          <p:cNvPr id="84" name="Google Shape;84;p15"/>
          <p:cNvSpPr txBox="1"/>
          <p:nvPr/>
        </p:nvSpPr>
        <p:spPr>
          <a:xfrm>
            <a:off x="1221225" y="40244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Credit Assignment Plan</a:t>
            </a:r>
            <a:endParaRPr sz="1600">
              <a:solidFill>
                <a:srgbClr val="9E9E9E"/>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613750" y="445025"/>
            <a:ext cx="79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Baseline Model Pipeline:</a:t>
            </a:r>
            <a:endParaRPr>
              <a:solidFill>
                <a:srgbClr val="002676"/>
              </a:solidFill>
              <a:latin typeface="Inter"/>
              <a:ea typeface="Inter"/>
              <a:cs typeface="Inter"/>
              <a:sym typeface="Inter"/>
            </a:endParaRPr>
          </a:p>
        </p:txBody>
      </p:sp>
      <p:pic>
        <p:nvPicPr>
          <p:cNvPr id="260" name="Google Shape;260;p33"/>
          <p:cNvPicPr preferRelativeResize="0"/>
          <p:nvPr/>
        </p:nvPicPr>
        <p:blipFill>
          <a:blip r:embed="rId3">
            <a:alphaModFix/>
          </a:blip>
          <a:stretch>
            <a:fillRect/>
          </a:stretch>
        </p:blipFill>
        <p:spPr>
          <a:xfrm>
            <a:off x="2231175" y="1144650"/>
            <a:ext cx="4691461"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613750" y="445025"/>
            <a:ext cx="79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Baseline CV Results:</a:t>
            </a:r>
            <a:endParaRPr>
              <a:solidFill>
                <a:srgbClr val="002676"/>
              </a:solidFill>
              <a:latin typeface="Inter"/>
              <a:ea typeface="Inter"/>
              <a:cs typeface="Inter"/>
              <a:sym typeface="Inter"/>
            </a:endParaRPr>
          </a:p>
        </p:txBody>
      </p:sp>
      <p:pic>
        <p:nvPicPr>
          <p:cNvPr id="266" name="Google Shape;266;p34"/>
          <p:cNvPicPr preferRelativeResize="0"/>
          <p:nvPr/>
        </p:nvPicPr>
        <p:blipFill>
          <a:blip r:embed="rId3">
            <a:alphaModFix/>
          </a:blip>
          <a:stretch>
            <a:fillRect/>
          </a:stretch>
        </p:blipFill>
        <p:spPr>
          <a:xfrm>
            <a:off x="243813" y="395275"/>
            <a:ext cx="8656369"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613750" y="445025"/>
            <a:ext cx="79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Advance</a:t>
            </a:r>
            <a:r>
              <a:rPr lang="en">
                <a:solidFill>
                  <a:srgbClr val="002676"/>
                </a:solidFill>
                <a:latin typeface="Inter"/>
                <a:ea typeface="Inter"/>
                <a:cs typeface="Inter"/>
                <a:sym typeface="Inter"/>
              </a:rPr>
              <a:t> Model Pipeline</a:t>
            </a:r>
            <a:endParaRPr>
              <a:solidFill>
                <a:srgbClr val="002676"/>
              </a:solidFill>
              <a:latin typeface="Inter"/>
              <a:ea typeface="Inter"/>
              <a:cs typeface="Inter"/>
              <a:sym typeface="Inter"/>
            </a:endParaRPr>
          </a:p>
        </p:txBody>
      </p:sp>
      <p:sp>
        <p:nvSpPr>
          <p:cNvPr id="272" name="Google Shape;272;p35"/>
          <p:cNvSpPr txBox="1"/>
          <p:nvPr/>
        </p:nvSpPr>
        <p:spPr>
          <a:xfrm>
            <a:off x="613750" y="1105750"/>
            <a:ext cx="8185500" cy="3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Carrying over the pre-existing pipeline, we now incorporate a grid-search for hyperparameter tuning and classification models aimed at achieving improved performance: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Models Evaluated: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Multilayer Perceptron (MLP) neural networks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Single and Double Hidden Layers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Random Forest</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Developed new pipeline which omitted the one-hot encoding</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We prioritize maximizing Recall to reduce the risk of misclassifying on-time flights as delayed. This approach is designed to prevent unnecessary disruptions and ensure that departures remain on schedule.</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vs Advanced Model Pipeline</a:t>
            </a:r>
            <a:endParaRPr/>
          </a:p>
        </p:txBody>
      </p:sp>
      <p:pic>
        <p:nvPicPr>
          <p:cNvPr id="278" name="Google Shape;278;p36"/>
          <p:cNvPicPr preferRelativeResize="0"/>
          <p:nvPr/>
        </p:nvPicPr>
        <p:blipFill>
          <a:blip r:embed="rId3">
            <a:alphaModFix/>
          </a:blip>
          <a:stretch>
            <a:fillRect/>
          </a:stretch>
        </p:blipFill>
        <p:spPr>
          <a:xfrm>
            <a:off x="394976" y="1160349"/>
            <a:ext cx="4425426" cy="3604302"/>
          </a:xfrm>
          <a:prstGeom prst="rect">
            <a:avLst/>
          </a:prstGeom>
          <a:noFill/>
          <a:ln cap="flat" cmpd="sng" w="9525">
            <a:solidFill>
              <a:schemeClr val="dk1"/>
            </a:solidFill>
            <a:prstDash val="solid"/>
            <a:round/>
            <a:headEnd len="sm" w="sm" type="none"/>
            <a:tailEnd len="sm" w="sm" type="none"/>
          </a:ln>
        </p:spPr>
      </p:pic>
      <p:grpSp>
        <p:nvGrpSpPr>
          <p:cNvPr id="279" name="Google Shape;279;p36"/>
          <p:cNvGrpSpPr/>
          <p:nvPr/>
        </p:nvGrpSpPr>
        <p:grpSpPr>
          <a:xfrm>
            <a:off x="5519643" y="1176549"/>
            <a:ext cx="2977762" cy="3571898"/>
            <a:chOff x="3645300" y="1019750"/>
            <a:chExt cx="4286400" cy="4686300"/>
          </a:xfrm>
        </p:grpSpPr>
        <p:sp>
          <p:nvSpPr>
            <p:cNvPr id="280" name="Google Shape;280;p36"/>
            <p:cNvSpPr/>
            <p:nvPr/>
          </p:nvSpPr>
          <p:spPr>
            <a:xfrm>
              <a:off x="3645300" y="1019750"/>
              <a:ext cx="4286400" cy="4686300"/>
            </a:xfrm>
            <a:prstGeom prst="roundRect">
              <a:avLst>
                <a:gd fmla="val 16667" name="adj"/>
              </a:avLst>
            </a:prstGeom>
            <a:solidFill>
              <a:srgbClr val="FA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281" name="Google Shape;281;p36"/>
            <p:cNvSpPr/>
            <p:nvPr/>
          </p:nvSpPr>
          <p:spPr>
            <a:xfrm>
              <a:off x="4084866" y="1934564"/>
              <a:ext cx="483000" cy="483000"/>
            </a:xfrm>
            <a:prstGeom prst="roundRect">
              <a:avLst>
                <a:gd fmla="val 50000" name="adj"/>
              </a:avLst>
            </a:prstGeom>
            <a:solidFill>
              <a:srgbClr val="349160"/>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2</a:t>
              </a:r>
              <a:endParaRPr sz="1200">
                <a:solidFill>
                  <a:schemeClr val="lt1"/>
                </a:solidFill>
                <a:latin typeface="Work Sans"/>
                <a:ea typeface="Work Sans"/>
                <a:cs typeface="Work Sans"/>
                <a:sym typeface="Work Sans"/>
              </a:endParaRPr>
            </a:p>
          </p:txBody>
        </p:sp>
        <p:sp>
          <p:nvSpPr>
            <p:cNvPr id="282" name="Google Shape;282;p36"/>
            <p:cNvSpPr txBox="1"/>
            <p:nvPr/>
          </p:nvSpPr>
          <p:spPr>
            <a:xfrm>
              <a:off x="4709450" y="1934564"/>
              <a:ext cx="2880300" cy="483000"/>
            </a:xfrm>
            <a:prstGeom prst="rect">
              <a:avLst/>
            </a:prstGeom>
            <a:noFill/>
            <a:ln>
              <a:noFill/>
            </a:ln>
          </p:spPr>
          <p:txBody>
            <a:bodyPr anchorCtr="0" anchor="t" bIns="0" lIns="0" spcFirstLastPara="1" rIns="91425" wrap="square" tIns="91425">
              <a:normAutofit fontScale="62500" lnSpcReduction="20000"/>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One Hot Encode (not for Random Forest)</a:t>
              </a:r>
              <a:endParaRPr sz="1700">
                <a:latin typeface="Plus Jakarta Sans"/>
                <a:ea typeface="Plus Jakarta Sans"/>
                <a:cs typeface="Plus Jakarta Sans"/>
                <a:sym typeface="Plus Jakarta Sans"/>
              </a:endParaRPr>
            </a:p>
          </p:txBody>
        </p:sp>
        <p:sp>
          <p:nvSpPr>
            <p:cNvPr id="283" name="Google Shape;283;p36"/>
            <p:cNvSpPr/>
            <p:nvPr/>
          </p:nvSpPr>
          <p:spPr>
            <a:xfrm>
              <a:off x="4084866" y="1341045"/>
              <a:ext cx="483000" cy="483000"/>
            </a:xfrm>
            <a:prstGeom prst="roundRect">
              <a:avLst>
                <a:gd fmla="val 50000" name="adj"/>
              </a:avLst>
            </a:prstGeom>
            <a:solidFill>
              <a:srgbClr val="349160"/>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1</a:t>
              </a:r>
              <a:endParaRPr sz="1200">
                <a:solidFill>
                  <a:schemeClr val="lt1"/>
                </a:solidFill>
                <a:latin typeface="Work Sans"/>
                <a:ea typeface="Work Sans"/>
                <a:cs typeface="Work Sans"/>
                <a:sym typeface="Work Sans"/>
              </a:endParaRPr>
            </a:p>
          </p:txBody>
        </p:sp>
        <p:sp>
          <p:nvSpPr>
            <p:cNvPr id="284" name="Google Shape;284;p36"/>
            <p:cNvSpPr txBox="1"/>
            <p:nvPr/>
          </p:nvSpPr>
          <p:spPr>
            <a:xfrm>
              <a:off x="4709450" y="1341050"/>
              <a:ext cx="2880300" cy="483000"/>
            </a:xfrm>
            <a:prstGeom prst="rect">
              <a:avLst/>
            </a:prstGeom>
            <a:noFill/>
            <a:ln>
              <a:noFill/>
            </a:ln>
          </p:spPr>
          <p:txBody>
            <a:bodyPr anchorCtr="0" anchor="t" bIns="0" lIns="0" spcFirstLastPara="1" rIns="91425" wrap="square" tIns="91425">
              <a:normAutofit fontScale="62500"/>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Index Categorical Features</a:t>
              </a:r>
              <a:endParaRPr sz="1700">
                <a:latin typeface="Plus Jakarta Sans"/>
                <a:ea typeface="Plus Jakarta Sans"/>
                <a:cs typeface="Plus Jakarta Sans"/>
                <a:sym typeface="Plus Jakarta Sans"/>
              </a:endParaRPr>
            </a:p>
          </p:txBody>
        </p:sp>
        <p:sp>
          <p:nvSpPr>
            <p:cNvPr id="285" name="Google Shape;285;p36"/>
            <p:cNvSpPr txBox="1"/>
            <p:nvPr/>
          </p:nvSpPr>
          <p:spPr>
            <a:xfrm>
              <a:off x="4709450" y="2528079"/>
              <a:ext cx="2880300" cy="483000"/>
            </a:xfrm>
            <a:prstGeom prst="rect">
              <a:avLst/>
            </a:prstGeom>
            <a:noFill/>
            <a:ln>
              <a:noFill/>
            </a:ln>
          </p:spPr>
          <p:txBody>
            <a:bodyPr anchorCtr="0" anchor="t" bIns="0" lIns="0" spcFirstLastPara="1" rIns="91425" wrap="square" tIns="91425">
              <a:normAutofit fontScale="62500"/>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Scale and Assemble</a:t>
              </a:r>
              <a:r>
                <a:rPr lang="en" sz="1700">
                  <a:latin typeface="Plus Jakarta Sans"/>
                  <a:ea typeface="Plus Jakarta Sans"/>
                  <a:cs typeface="Plus Jakarta Sans"/>
                  <a:sym typeface="Plus Jakarta Sans"/>
                </a:rPr>
                <a:t> Features</a:t>
              </a:r>
              <a:endParaRPr sz="1700">
                <a:latin typeface="Plus Jakarta Sans"/>
                <a:ea typeface="Plus Jakarta Sans"/>
                <a:cs typeface="Plus Jakarta Sans"/>
                <a:sym typeface="Plus Jakarta Sans"/>
              </a:endParaRPr>
            </a:p>
          </p:txBody>
        </p:sp>
        <p:sp>
          <p:nvSpPr>
            <p:cNvPr id="286" name="Google Shape;286;p36"/>
            <p:cNvSpPr/>
            <p:nvPr/>
          </p:nvSpPr>
          <p:spPr>
            <a:xfrm>
              <a:off x="4084866" y="3121667"/>
              <a:ext cx="483000" cy="483000"/>
            </a:xfrm>
            <a:prstGeom prst="roundRect">
              <a:avLst>
                <a:gd fmla="val 50000" name="adj"/>
              </a:avLst>
            </a:prstGeom>
            <a:solidFill>
              <a:srgbClr val="349160"/>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4</a:t>
              </a:r>
              <a:endParaRPr sz="1200">
                <a:solidFill>
                  <a:schemeClr val="lt1"/>
                </a:solidFill>
                <a:latin typeface="Work Sans"/>
                <a:ea typeface="Work Sans"/>
                <a:cs typeface="Work Sans"/>
                <a:sym typeface="Work Sans"/>
              </a:endParaRPr>
            </a:p>
          </p:txBody>
        </p:sp>
        <p:sp>
          <p:nvSpPr>
            <p:cNvPr id="287" name="Google Shape;287;p36"/>
            <p:cNvSpPr txBox="1"/>
            <p:nvPr/>
          </p:nvSpPr>
          <p:spPr>
            <a:xfrm>
              <a:off x="4709450" y="3121621"/>
              <a:ext cx="2880300" cy="483000"/>
            </a:xfrm>
            <a:prstGeom prst="rect">
              <a:avLst/>
            </a:prstGeom>
            <a:noFill/>
            <a:ln>
              <a:noFill/>
            </a:ln>
          </p:spPr>
          <p:txBody>
            <a:bodyPr anchorCtr="0" anchor="t" bIns="0" lIns="0" spcFirstLastPara="1" rIns="91425" wrap="square" tIns="91425">
              <a:normAutofit/>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Train Models</a:t>
              </a:r>
              <a:endParaRPr sz="1700">
                <a:latin typeface="Plus Jakarta Sans"/>
                <a:ea typeface="Plus Jakarta Sans"/>
                <a:cs typeface="Plus Jakarta Sans"/>
                <a:sym typeface="Plus Jakarta Sans"/>
              </a:endParaRPr>
            </a:p>
          </p:txBody>
        </p:sp>
        <p:sp>
          <p:nvSpPr>
            <p:cNvPr id="288" name="Google Shape;288;p36"/>
            <p:cNvSpPr/>
            <p:nvPr/>
          </p:nvSpPr>
          <p:spPr>
            <a:xfrm>
              <a:off x="4084866" y="3715243"/>
              <a:ext cx="483000" cy="483000"/>
            </a:xfrm>
            <a:prstGeom prst="roundRect">
              <a:avLst>
                <a:gd fmla="val 50000" name="adj"/>
              </a:avLst>
            </a:prstGeom>
            <a:solidFill>
              <a:srgbClr val="349160"/>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5</a:t>
              </a:r>
              <a:endParaRPr sz="1200">
                <a:solidFill>
                  <a:schemeClr val="lt1"/>
                </a:solidFill>
                <a:latin typeface="Work Sans"/>
                <a:ea typeface="Work Sans"/>
                <a:cs typeface="Work Sans"/>
                <a:sym typeface="Work Sans"/>
              </a:endParaRPr>
            </a:p>
          </p:txBody>
        </p:sp>
        <p:sp>
          <p:nvSpPr>
            <p:cNvPr id="289" name="Google Shape;289;p36"/>
            <p:cNvSpPr txBox="1"/>
            <p:nvPr/>
          </p:nvSpPr>
          <p:spPr>
            <a:xfrm>
              <a:off x="4709450" y="3715181"/>
              <a:ext cx="2880300" cy="483000"/>
            </a:xfrm>
            <a:prstGeom prst="rect">
              <a:avLst/>
            </a:prstGeom>
            <a:noFill/>
            <a:ln>
              <a:noFill/>
            </a:ln>
          </p:spPr>
          <p:txBody>
            <a:bodyPr anchorCtr="0" anchor="t" bIns="0" lIns="0" spcFirstLastPara="1" rIns="91425" wrap="square" tIns="91425">
              <a:normAutofit fontScale="62500" lnSpcReduction="20000"/>
            </a:bodyPr>
            <a:lstStyle/>
            <a:p>
              <a:pPr indent="0" lvl="0" marL="0" rtl="0" algn="l">
                <a:spcBef>
                  <a:spcPts val="0"/>
                </a:spcBef>
                <a:spcAft>
                  <a:spcPts val="0"/>
                </a:spcAft>
                <a:buNone/>
              </a:pPr>
              <a:r>
                <a:rPr lang="en" sz="1700">
                  <a:highlight>
                    <a:srgbClr val="FFFF00"/>
                  </a:highlight>
                  <a:latin typeface="Plus Jakarta Sans"/>
                  <a:ea typeface="Plus Jakarta Sans"/>
                  <a:cs typeface="Plus Jakarta Sans"/>
                  <a:sym typeface="Plus Jakarta Sans"/>
                </a:rPr>
                <a:t>Tune Parameters with Grid-Search and CV</a:t>
              </a:r>
              <a:endParaRPr sz="1700">
                <a:highlight>
                  <a:srgbClr val="FFFF00"/>
                </a:highlight>
                <a:latin typeface="Plus Jakarta Sans"/>
                <a:ea typeface="Plus Jakarta Sans"/>
                <a:cs typeface="Plus Jakarta Sans"/>
                <a:sym typeface="Plus Jakarta Sans"/>
              </a:endParaRPr>
            </a:p>
          </p:txBody>
        </p:sp>
        <p:sp>
          <p:nvSpPr>
            <p:cNvPr id="290" name="Google Shape;290;p36"/>
            <p:cNvSpPr/>
            <p:nvPr/>
          </p:nvSpPr>
          <p:spPr>
            <a:xfrm>
              <a:off x="4084866" y="4308836"/>
              <a:ext cx="483000" cy="483000"/>
            </a:xfrm>
            <a:prstGeom prst="roundRect">
              <a:avLst>
                <a:gd fmla="val 50000" name="adj"/>
              </a:avLst>
            </a:prstGeom>
            <a:solidFill>
              <a:srgbClr val="349160"/>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6</a:t>
              </a:r>
              <a:endParaRPr sz="1200">
                <a:solidFill>
                  <a:schemeClr val="lt1"/>
                </a:solidFill>
                <a:latin typeface="Work Sans"/>
                <a:ea typeface="Work Sans"/>
                <a:cs typeface="Work Sans"/>
                <a:sym typeface="Work Sans"/>
              </a:endParaRPr>
            </a:p>
          </p:txBody>
        </p:sp>
        <p:sp>
          <p:nvSpPr>
            <p:cNvPr id="291" name="Google Shape;291;p36"/>
            <p:cNvSpPr txBox="1"/>
            <p:nvPr/>
          </p:nvSpPr>
          <p:spPr>
            <a:xfrm>
              <a:off x="4709450" y="4308757"/>
              <a:ext cx="2880300" cy="483000"/>
            </a:xfrm>
            <a:prstGeom prst="rect">
              <a:avLst/>
            </a:prstGeom>
            <a:noFill/>
            <a:ln>
              <a:noFill/>
            </a:ln>
          </p:spPr>
          <p:txBody>
            <a:bodyPr anchorCtr="0" anchor="t" bIns="0" lIns="0" spcFirstLastPara="1" rIns="91425" wrap="square" tIns="91425">
              <a:normAutofit fontScale="62500" lnSpcReduction="20000"/>
            </a:bodyPr>
            <a:lstStyle/>
            <a:p>
              <a:pPr indent="0" lvl="0" marL="0" rtl="0" algn="l">
                <a:spcBef>
                  <a:spcPts val="0"/>
                </a:spcBef>
                <a:spcAft>
                  <a:spcPts val="0"/>
                </a:spcAft>
                <a:buNone/>
              </a:pPr>
              <a:r>
                <a:rPr lang="en" sz="1700">
                  <a:solidFill>
                    <a:schemeClr val="dk1"/>
                  </a:solidFill>
                  <a:latin typeface="Plus Jakarta Sans"/>
                  <a:ea typeface="Plus Jakarta Sans"/>
                  <a:cs typeface="Plus Jakarta Sans"/>
                  <a:sym typeface="Plus Jakarta Sans"/>
                </a:rPr>
                <a:t>Fit Models to Test Dataset and </a:t>
              </a:r>
              <a:r>
                <a:rPr lang="en" sz="1700">
                  <a:solidFill>
                    <a:schemeClr val="dk1"/>
                  </a:solidFill>
                  <a:latin typeface="Plus Jakarta Sans"/>
                  <a:ea typeface="Plus Jakarta Sans"/>
                  <a:cs typeface="Plus Jakarta Sans"/>
                  <a:sym typeface="Plus Jakarta Sans"/>
                </a:rPr>
                <a:t>Evaluate </a:t>
              </a:r>
              <a:endParaRPr sz="1700">
                <a:latin typeface="Plus Jakarta Sans"/>
                <a:ea typeface="Plus Jakarta Sans"/>
                <a:cs typeface="Plus Jakarta Sans"/>
                <a:sym typeface="Plus Jakarta Sans"/>
              </a:endParaRPr>
            </a:p>
          </p:txBody>
        </p:sp>
        <p:sp>
          <p:nvSpPr>
            <p:cNvPr id="292" name="Google Shape;292;p36"/>
            <p:cNvSpPr/>
            <p:nvPr/>
          </p:nvSpPr>
          <p:spPr>
            <a:xfrm>
              <a:off x="4084866" y="4902445"/>
              <a:ext cx="483000" cy="483000"/>
            </a:xfrm>
            <a:prstGeom prst="roundRect">
              <a:avLst>
                <a:gd fmla="val 50000" name="adj"/>
              </a:avLst>
            </a:prstGeom>
            <a:solidFill>
              <a:srgbClr val="349160"/>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7</a:t>
              </a:r>
              <a:endParaRPr sz="1200">
                <a:solidFill>
                  <a:schemeClr val="lt1"/>
                </a:solidFill>
                <a:latin typeface="Work Sans"/>
                <a:ea typeface="Work Sans"/>
                <a:cs typeface="Work Sans"/>
                <a:sym typeface="Work Sans"/>
              </a:endParaRPr>
            </a:p>
          </p:txBody>
        </p:sp>
        <p:sp>
          <p:nvSpPr>
            <p:cNvPr id="293" name="Google Shape;293;p36"/>
            <p:cNvSpPr txBox="1"/>
            <p:nvPr/>
          </p:nvSpPr>
          <p:spPr>
            <a:xfrm>
              <a:off x="4709450" y="4902350"/>
              <a:ext cx="2880300" cy="483000"/>
            </a:xfrm>
            <a:prstGeom prst="rect">
              <a:avLst/>
            </a:prstGeom>
            <a:noFill/>
            <a:ln>
              <a:noFill/>
            </a:ln>
          </p:spPr>
          <p:txBody>
            <a:bodyPr anchorCtr="0" anchor="t" bIns="0" lIns="0" spcFirstLastPara="1" rIns="91425" wrap="square" tIns="91425">
              <a:normAutofit fontScale="62500"/>
            </a:bodyPr>
            <a:lstStyle/>
            <a:p>
              <a:pPr indent="0" lvl="0" marL="0" rtl="0" algn="l">
                <a:spcBef>
                  <a:spcPts val="0"/>
                </a:spcBef>
                <a:spcAft>
                  <a:spcPts val="0"/>
                </a:spcAft>
                <a:buNone/>
              </a:pPr>
              <a:r>
                <a:rPr lang="en" sz="1700">
                  <a:latin typeface="Plus Jakarta Sans"/>
                  <a:ea typeface="Plus Jakarta Sans"/>
                  <a:cs typeface="Plus Jakarta Sans"/>
                  <a:sym typeface="Plus Jakarta Sans"/>
                </a:rPr>
                <a:t>Calibrate Model Performance</a:t>
              </a:r>
              <a:endParaRPr sz="1700">
                <a:latin typeface="Plus Jakarta Sans"/>
                <a:ea typeface="Plus Jakarta Sans"/>
                <a:cs typeface="Plus Jakarta Sans"/>
                <a:sym typeface="Plus Jakarta Sans"/>
              </a:endParaRPr>
            </a:p>
          </p:txBody>
        </p:sp>
        <p:cxnSp>
          <p:nvCxnSpPr>
            <p:cNvPr id="294" name="Google Shape;294;p36"/>
            <p:cNvCxnSpPr/>
            <p:nvPr/>
          </p:nvCxnSpPr>
          <p:spPr>
            <a:xfrm flipH="1" rot="10800000">
              <a:off x="4326366" y="1813166"/>
              <a:ext cx="3135300" cy="6600"/>
            </a:xfrm>
            <a:prstGeom prst="straightConnector1">
              <a:avLst/>
            </a:prstGeom>
            <a:noFill/>
            <a:ln cap="flat" cmpd="sng" w="9525">
              <a:solidFill>
                <a:srgbClr val="349160"/>
              </a:solidFill>
              <a:prstDash val="solid"/>
              <a:round/>
              <a:headEnd len="med" w="med" type="none"/>
              <a:tailEnd len="med" w="med" type="none"/>
            </a:ln>
          </p:spPr>
        </p:cxnSp>
        <p:cxnSp>
          <p:nvCxnSpPr>
            <p:cNvPr id="295" name="Google Shape;295;p36"/>
            <p:cNvCxnSpPr/>
            <p:nvPr/>
          </p:nvCxnSpPr>
          <p:spPr>
            <a:xfrm flipH="1" rot="10800000">
              <a:off x="4326366" y="2404587"/>
              <a:ext cx="3135300" cy="6600"/>
            </a:xfrm>
            <a:prstGeom prst="straightConnector1">
              <a:avLst/>
            </a:prstGeom>
            <a:noFill/>
            <a:ln cap="flat" cmpd="sng" w="9525">
              <a:solidFill>
                <a:srgbClr val="349160"/>
              </a:solidFill>
              <a:prstDash val="solid"/>
              <a:round/>
              <a:headEnd len="med" w="med" type="none"/>
              <a:tailEnd len="med" w="med" type="none"/>
            </a:ln>
          </p:spPr>
        </p:cxnSp>
        <p:cxnSp>
          <p:nvCxnSpPr>
            <p:cNvPr id="296" name="Google Shape;296;p36"/>
            <p:cNvCxnSpPr/>
            <p:nvPr/>
          </p:nvCxnSpPr>
          <p:spPr>
            <a:xfrm flipH="1" rot="10800000">
              <a:off x="4326366" y="3001205"/>
              <a:ext cx="3135300" cy="6600"/>
            </a:xfrm>
            <a:prstGeom prst="straightConnector1">
              <a:avLst/>
            </a:prstGeom>
            <a:noFill/>
            <a:ln cap="flat" cmpd="sng" w="9525">
              <a:solidFill>
                <a:srgbClr val="349160"/>
              </a:solidFill>
              <a:prstDash val="solid"/>
              <a:round/>
              <a:headEnd len="med" w="med" type="none"/>
              <a:tailEnd len="med" w="med" type="none"/>
            </a:ln>
          </p:spPr>
        </p:cxnSp>
        <p:cxnSp>
          <p:nvCxnSpPr>
            <p:cNvPr id="297" name="Google Shape;297;p36"/>
            <p:cNvCxnSpPr/>
            <p:nvPr/>
          </p:nvCxnSpPr>
          <p:spPr>
            <a:xfrm flipH="1" rot="10800000">
              <a:off x="4326366" y="3591430"/>
              <a:ext cx="3135300" cy="6600"/>
            </a:xfrm>
            <a:prstGeom prst="straightConnector1">
              <a:avLst/>
            </a:prstGeom>
            <a:noFill/>
            <a:ln cap="flat" cmpd="sng" w="9525">
              <a:solidFill>
                <a:srgbClr val="349160"/>
              </a:solidFill>
              <a:prstDash val="solid"/>
              <a:round/>
              <a:headEnd len="med" w="med" type="none"/>
              <a:tailEnd len="med" w="med" type="none"/>
            </a:ln>
          </p:spPr>
        </p:cxnSp>
        <p:cxnSp>
          <p:nvCxnSpPr>
            <p:cNvPr id="298" name="Google Shape;298;p36"/>
            <p:cNvCxnSpPr/>
            <p:nvPr/>
          </p:nvCxnSpPr>
          <p:spPr>
            <a:xfrm flipH="1" rot="10800000">
              <a:off x="4326366" y="4187849"/>
              <a:ext cx="3135300" cy="6600"/>
            </a:xfrm>
            <a:prstGeom prst="straightConnector1">
              <a:avLst/>
            </a:prstGeom>
            <a:noFill/>
            <a:ln cap="flat" cmpd="sng" w="9525">
              <a:solidFill>
                <a:srgbClr val="349160"/>
              </a:solidFill>
              <a:prstDash val="solid"/>
              <a:round/>
              <a:headEnd len="med" w="med" type="none"/>
              <a:tailEnd len="med" w="med" type="none"/>
            </a:ln>
          </p:spPr>
        </p:cxnSp>
        <p:cxnSp>
          <p:nvCxnSpPr>
            <p:cNvPr id="299" name="Google Shape;299;p36"/>
            <p:cNvCxnSpPr/>
            <p:nvPr/>
          </p:nvCxnSpPr>
          <p:spPr>
            <a:xfrm flipH="1" rot="10800000">
              <a:off x="4326366" y="4780788"/>
              <a:ext cx="3135300" cy="6600"/>
            </a:xfrm>
            <a:prstGeom prst="straightConnector1">
              <a:avLst/>
            </a:prstGeom>
            <a:noFill/>
            <a:ln cap="flat" cmpd="sng" w="9525">
              <a:solidFill>
                <a:srgbClr val="349160"/>
              </a:solidFill>
              <a:prstDash val="solid"/>
              <a:round/>
              <a:headEnd len="med" w="med" type="none"/>
              <a:tailEnd len="med" w="med" type="none"/>
            </a:ln>
          </p:spPr>
        </p:cxnSp>
        <p:cxnSp>
          <p:nvCxnSpPr>
            <p:cNvPr id="300" name="Google Shape;300;p36"/>
            <p:cNvCxnSpPr/>
            <p:nvPr/>
          </p:nvCxnSpPr>
          <p:spPr>
            <a:xfrm flipH="1" rot="10800000">
              <a:off x="4326366" y="5373738"/>
              <a:ext cx="3135300" cy="6600"/>
            </a:xfrm>
            <a:prstGeom prst="straightConnector1">
              <a:avLst/>
            </a:prstGeom>
            <a:noFill/>
            <a:ln cap="flat" cmpd="sng" w="9525">
              <a:solidFill>
                <a:srgbClr val="349160"/>
              </a:solidFill>
              <a:prstDash val="solid"/>
              <a:round/>
              <a:headEnd len="med" w="med" type="none"/>
              <a:tailEnd len="med" w="med" type="none"/>
            </a:ln>
          </p:spPr>
        </p:cxnSp>
        <p:sp>
          <p:nvSpPr>
            <p:cNvPr id="301" name="Google Shape;301;p36"/>
            <p:cNvSpPr/>
            <p:nvPr/>
          </p:nvSpPr>
          <p:spPr>
            <a:xfrm>
              <a:off x="4084866" y="2528107"/>
              <a:ext cx="483000" cy="483000"/>
            </a:xfrm>
            <a:prstGeom prst="roundRect">
              <a:avLst>
                <a:gd fmla="val 50000" name="adj"/>
              </a:avLst>
            </a:prstGeom>
            <a:solidFill>
              <a:srgbClr val="349160"/>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Work Sans"/>
                  <a:ea typeface="Work Sans"/>
                  <a:cs typeface="Work Sans"/>
                  <a:sym typeface="Work Sans"/>
                </a:rPr>
                <a:t>3</a:t>
              </a:r>
              <a:endParaRPr sz="1200">
                <a:solidFill>
                  <a:schemeClr val="lt1"/>
                </a:solidFill>
                <a:latin typeface="Work Sans"/>
                <a:ea typeface="Work Sans"/>
                <a:cs typeface="Work Sans"/>
                <a:sym typeface="Work Sans"/>
              </a:endParaRPr>
            </a:p>
          </p:txBody>
        </p:sp>
      </p:grpSp>
      <p:sp>
        <p:nvSpPr>
          <p:cNvPr id="302" name="Google Shape;302;p36"/>
          <p:cNvSpPr txBox="1"/>
          <p:nvPr/>
        </p:nvSpPr>
        <p:spPr>
          <a:xfrm>
            <a:off x="1294425" y="4764650"/>
            <a:ext cx="2506500" cy="32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rPr>
              <a:t>Baseline Model</a:t>
            </a:r>
            <a:endParaRPr sz="1700">
              <a:solidFill>
                <a:schemeClr val="dk1"/>
              </a:solidFill>
            </a:endParaRPr>
          </a:p>
        </p:txBody>
      </p:sp>
      <p:sp>
        <p:nvSpPr>
          <p:cNvPr id="303" name="Google Shape;303;p36"/>
          <p:cNvSpPr txBox="1"/>
          <p:nvPr/>
        </p:nvSpPr>
        <p:spPr>
          <a:xfrm>
            <a:off x="5519615" y="4764650"/>
            <a:ext cx="2977800" cy="32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rPr>
              <a:t>Advanced </a:t>
            </a:r>
            <a:r>
              <a:rPr lang="en" sz="1700">
                <a:solidFill>
                  <a:schemeClr val="dk1"/>
                </a:solidFill>
              </a:rPr>
              <a:t>Model Pipeline</a:t>
            </a:r>
            <a:endParaRPr sz="17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07" name="Shape 307"/>
        <p:cNvGrpSpPr/>
        <p:nvPr/>
      </p:nvGrpSpPr>
      <p:grpSpPr>
        <a:xfrm>
          <a:off x="0" y="0"/>
          <a:ext cx="0" cy="0"/>
          <a:chOff x="0" y="0"/>
          <a:chExt cx="0" cy="0"/>
        </a:xfrm>
      </p:grpSpPr>
      <p:sp>
        <p:nvSpPr>
          <p:cNvPr id="308" name="Google Shape;308;p37"/>
          <p:cNvSpPr txBox="1"/>
          <p:nvPr>
            <p:ph type="title"/>
          </p:nvPr>
        </p:nvSpPr>
        <p:spPr>
          <a:xfrm>
            <a:off x="613750" y="445025"/>
            <a:ext cx="32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Agenda</a:t>
            </a:r>
            <a:endParaRPr>
              <a:solidFill>
                <a:srgbClr val="002676"/>
              </a:solidFill>
              <a:latin typeface="Inter"/>
              <a:ea typeface="Inter"/>
              <a:cs typeface="Inter"/>
              <a:sym typeface="Inter"/>
            </a:endParaRPr>
          </a:p>
        </p:txBody>
      </p:sp>
      <p:sp>
        <p:nvSpPr>
          <p:cNvPr id="309" name="Google Shape;309;p37"/>
          <p:cNvSpPr/>
          <p:nvPr/>
        </p:nvSpPr>
        <p:spPr>
          <a:xfrm>
            <a:off x="653863" y="1129631"/>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1</a:t>
            </a:r>
            <a:endParaRPr b="1" sz="1800">
              <a:solidFill>
                <a:schemeClr val="lt1"/>
              </a:solidFill>
              <a:latin typeface="Source Serif 4"/>
              <a:ea typeface="Source Serif 4"/>
              <a:cs typeface="Source Serif 4"/>
              <a:sym typeface="Source Serif 4"/>
            </a:endParaRPr>
          </a:p>
        </p:txBody>
      </p:sp>
      <p:sp>
        <p:nvSpPr>
          <p:cNvPr id="310" name="Google Shape;310;p37"/>
          <p:cNvSpPr/>
          <p:nvPr/>
        </p:nvSpPr>
        <p:spPr>
          <a:xfrm>
            <a:off x="653863" y="1616202"/>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2</a:t>
            </a:r>
            <a:endParaRPr b="1" sz="1800">
              <a:solidFill>
                <a:schemeClr val="lt1"/>
              </a:solidFill>
              <a:latin typeface="Source Serif 4"/>
              <a:ea typeface="Source Serif 4"/>
              <a:cs typeface="Source Serif 4"/>
              <a:sym typeface="Source Serif 4"/>
            </a:endParaRPr>
          </a:p>
        </p:txBody>
      </p:sp>
      <p:sp>
        <p:nvSpPr>
          <p:cNvPr id="311" name="Google Shape;311;p37"/>
          <p:cNvSpPr/>
          <p:nvPr/>
        </p:nvSpPr>
        <p:spPr>
          <a:xfrm>
            <a:off x="653863" y="2102773"/>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3</a:t>
            </a:r>
            <a:endParaRPr sz="1800">
              <a:solidFill>
                <a:schemeClr val="lt1"/>
              </a:solidFill>
              <a:latin typeface="Source Serif 4 SemiBold"/>
              <a:ea typeface="Source Serif 4 SemiBold"/>
              <a:cs typeface="Source Serif 4 SemiBold"/>
              <a:sym typeface="Source Serif 4 SemiBold"/>
            </a:endParaRPr>
          </a:p>
        </p:txBody>
      </p:sp>
      <p:pic>
        <p:nvPicPr>
          <p:cNvPr id="312" name="Google Shape;312;p37"/>
          <p:cNvPicPr preferRelativeResize="0"/>
          <p:nvPr/>
        </p:nvPicPr>
        <p:blipFill rotWithShape="1">
          <a:blip r:embed="rId3">
            <a:alphaModFix/>
          </a:blip>
          <a:srcRect b="0" l="0" r="0" t="8659"/>
          <a:stretch/>
        </p:blipFill>
        <p:spPr>
          <a:xfrm>
            <a:off x="5404885" y="0"/>
            <a:ext cx="3739116" cy="5143501"/>
          </a:xfrm>
          <a:prstGeom prst="rect">
            <a:avLst/>
          </a:prstGeom>
          <a:noFill/>
          <a:ln>
            <a:noFill/>
          </a:ln>
        </p:spPr>
      </p:pic>
      <p:sp>
        <p:nvSpPr>
          <p:cNvPr id="313" name="Google Shape;313;p37"/>
          <p:cNvSpPr txBox="1"/>
          <p:nvPr/>
        </p:nvSpPr>
        <p:spPr>
          <a:xfrm>
            <a:off x="1221225" y="111837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Introduction</a:t>
            </a:r>
            <a:endParaRPr sz="1600">
              <a:solidFill>
                <a:srgbClr val="9E9E9E"/>
              </a:solidFill>
              <a:latin typeface="Inter"/>
              <a:ea typeface="Inter"/>
              <a:cs typeface="Inter"/>
              <a:sym typeface="Inter"/>
            </a:endParaRPr>
          </a:p>
        </p:txBody>
      </p:sp>
      <p:sp>
        <p:nvSpPr>
          <p:cNvPr id="314" name="Google Shape;314;p37"/>
          <p:cNvSpPr txBox="1"/>
          <p:nvPr/>
        </p:nvSpPr>
        <p:spPr>
          <a:xfrm>
            <a:off x="1221225" y="160495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Project description</a:t>
            </a:r>
            <a:endParaRPr sz="1600">
              <a:solidFill>
                <a:srgbClr val="9E9E9E"/>
              </a:solidFill>
              <a:latin typeface="Inter"/>
              <a:ea typeface="Inter"/>
              <a:cs typeface="Inter"/>
              <a:sym typeface="Inter"/>
            </a:endParaRPr>
          </a:p>
        </p:txBody>
      </p:sp>
      <p:sp>
        <p:nvSpPr>
          <p:cNvPr id="315" name="Google Shape;315;p37"/>
          <p:cNvSpPr txBox="1"/>
          <p:nvPr/>
        </p:nvSpPr>
        <p:spPr>
          <a:xfrm>
            <a:off x="1221225" y="209152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EDA</a:t>
            </a:r>
            <a:endParaRPr sz="1600">
              <a:solidFill>
                <a:srgbClr val="9E9E9E"/>
              </a:solidFill>
              <a:latin typeface="Inter"/>
              <a:ea typeface="Inter"/>
              <a:cs typeface="Inter"/>
              <a:sym typeface="Inter"/>
            </a:endParaRPr>
          </a:p>
        </p:txBody>
      </p:sp>
      <p:sp>
        <p:nvSpPr>
          <p:cNvPr id="316" name="Google Shape;316;p37"/>
          <p:cNvSpPr/>
          <p:nvPr/>
        </p:nvSpPr>
        <p:spPr>
          <a:xfrm>
            <a:off x="653863" y="25893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4</a:t>
            </a:r>
            <a:endParaRPr sz="1800">
              <a:solidFill>
                <a:schemeClr val="lt1"/>
              </a:solidFill>
              <a:latin typeface="Source Serif 4 SemiBold"/>
              <a:ea typeface="Source Serif 4 SemiBold"/>
              <a:cs typeface="Source Serif 4 SemiBold"/>
              <a:sym typeface="Source Serif 4 SemiBold"/>
            </a:endParaRPr>
          </a:p>
        </p:txBody>
      </p:sp>
      <p:sp>
        <p:nvSpPr>
          <p:cNvPr id="317" name="Google Shape;317;p37"/>
          <p:cNvSpPr txBox="1"/>
          <p:nvPr/>
        </p:nvSpPr>
        <p:spPr>
          <a:xfrm>
            <a:off x="1221225" y="257810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Modeling Pipelines</a:t>
            </a:r>
            <a:endParaRPr sz="1600">
              <a:solidFill>
                <a:srgbClr val="9E9E9E"/>
              </a:solidFill>
              <a:latin typeface="Inter"/>
              <a:ea typeface="Inter"/>
              <a:cs typeface="Inter"/>
              <a:sym typeface="Inter"/>
            </a:endParaRPr>
          </a:p>
        </p:txBody>
      </p:sp>
      <p:sp>
        <p:nvSpPr>
          <p:cNvPr id="318" name="Google Shape;318;p37"/>
          <p:cNvSpPr/>
          <p:nvPr/>
        </p:nvSpPr>
        <p:spPr>
          <a:xfrm>
            <a:off x="653863" y="3075919"/>
            <a:ext cx="408600" cy="4086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5</a:t>
            </a:r>
            <a:endParaRPr sz="1800">
              <a:solidFill>
                <a:schemeClr val="lt1"/>
              </a:solidFill>
              <a:latin typeface="Source Serif 4 SemiBold"/>
              <a:ea typeface="Source Serif 4 SemiBold"/>
              <a:cs typeface="Source Serif 4 SemiBold"/>
              <a:sym typeface="Source Serif 4 SemiBold"/>
            </a:endParaRPr>
          </a:p>
        </p:txBody>
      </p:sp>
      <p:sp>
        <p:nvSpPr>
          <p:cNvPr id="319" name="Google Shape;319;p37"/>
          <p:cNvSpPr txBox="1"/>
          <p:nvPr/>
        </p:nvSpPr>
        <p:spPr>
          <a:xfrm>
            <a:off x="1221225" y="3064675"/>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Inter"/>
                <a:ea typeface="Inter"/>
                <a:cs typeface="Inter"/>
                <a:sym typeface="Inter"/>
              </a:rPr>
              <a:t>Results and Discussion of Results</a:t>
            </a:r>
            <a:endParaRPr sz="1600">
              <a:solidFill>
                <a:schemeClr val="dk1"/>
              </a:solidFill>
              <a:latin typeface="Inter"/>
              <a:ea typeface="Inter"/>
              <a:cs typeface="Inter"/>
              <a:sym typeface="Inter"/>
            </a:endParaRPr>
          </a:p>
        </p:txBody>
      </p:sp>
      <p:sp>
        <p:nvSpPr>
          <p:cNvPr id="320" name="Google Shape;320;p37"/>
          <p:cNvSpPr/>
          <p:nvPr/>
        </p:nvSpPr>
        <p:spPr>
          <a:xfrm>
            <a:off x="653863" y="35368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6</a:t>
            </a:r>
            <a:endParaRPr sz="1800">
              <a:solidFill>
                <a:schemeClr val="lt1"/>
              </a:solidFill>
              <a:latin typeface="Source Serif 4 SemiBold"/>
              <a:ea typeface="Source Serif 4 SemiBold"/>
              <a:cs typeface="Source Serif 4 SemiBold"/>
              <a:sym typeface="Source Serif 4 SemiBold"/>
            </a:endParaRPr>
          </a:p>
        </p:txBody>
      </p:sp>
      <p:sp>
        <p:nvSpPr>
          <p:cNvPr id="321" name="Google Shape;321;p37"/>
          <p:cNvSpPr txBox="1"/>
          <p:nvPr/>
        </p:nvSpPr>
        <p:spPr>
          <a:xfrm>
            <a:off x="1221225" y="35256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Conclusion</a:t>
            </a:r>
            <a:endParaRPr sz="1600">
              <a:solidFill>
                <a:srgbClr val="9E9E9E"/>
              </a:solidFill>
              <a:latin typeface="Inter"/>
              <a:ea typeface="Inter"/>
              <a:cs typeface="Inter"/>
              <a:sym typeface="Inter"/>
            </a:endParaRPr>
          </a:p>
        </p:txBody>
      </p:sp>
      <p:sp>
        <p:nvSpPr>
          <p:cNvPr id="322" name="Google Shape;322;p37"/>
          <p:cNvSpPr/>
          <p:nvPr/>
        </p:nvSpPr>
        <p:spPr>
          <a:xfrm>
            <a:off x="653863" y="40356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7</a:t>
            </a:r>
            <a:endParaRPr sz="1800">
              <a:solidFill>
                <a:schemeClr val="lt1"/>
              </a:solidFill>
              <a:latin typeface="Source Serif 4 SemiBold"/>
              <a:ea typeface="Source Serif 4 SemiBold"/>
              <a:cs typeface="Source Serif 4 SemiBold"/>
              <a:sym typeface="Source Serif 4 SemiBold"/>
            </a:endParaRPr>
          </a:p>
        </p:txBody>
      </p:sp>
      <p:sp>
        <p:nvSpPr>
          <p:cNvPr id="323" name="Google Shape;323;p37"/>
          <p:cNvSpPr txBox="1"/>
          <p:nvPr/>
        </p:nvSpPr>
        <p:spPr>
          <a:xfrm>
            <a:off x="1221225" y="40244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Credit Assignment Plan</a:t>
            </a:r>
            <a:endParaRPr sz="1600">
              <a:solidFill>
                <a:srgbClr val="9E9E9E"/>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Calibrated Cross-Validation Results </a:t>
            </a:r>
            <a:r>
              <a:rPr lang="en" sz="1911"/>
              <a:t>(Sorted by Recall)</a:t>
            </a:r>
            <a:endParaRPr sz="1911"/>
          </a:p>
        </p:txBody>
      </p:sp>
      <p:graphicFrame>
        <p:nvGraphicFramePr>
          <p:cNvPr id="329" name="Google Shape;329;p38"/>
          <p:cNvGraphicFramePr/>
          <p:nvPr/>
        </p:nvGraphicFramePr>
        <p:xfrm>
          <a:off x="695075" y="1383150"/>
          <a:ext cx="3000000" cy="3000000"/>
        </p:xfrm>
        <a:graphic>
          <a:graphicData uri="http://schemas.openxmlformats.org/drawingml/2006/table">
            <a:tbl>
              <a:tblPr>
                <a:noFill/>
                <a:tableStyleId>{BC0287FF-7DB5-4665-AAF2-DF1F6B5FB17D}</a:tableStyleId>
              </a:tblPr>
              <a:tblGrid>
                <a:gridCol w="2570625"/>
                <a:gridCol w="1298250"/>
                <a:gridCol w="1298250"/>
                <a:gridCol w="1298250"/>
                <a:gridCol w="1298250"/>
              </a:tblGrid>
              <a:tr h="381000">
                <a:tc>
                  <a:txBody>
                    <a:bodyPr/>
                    <a:lstStyle/>
                    <a:p>
                      <a:pPr indent="0" lvl="0" marL="0" rtl="0" algn="l">
                        <a:spcBef>
                          <a:spcPts val="0"/>
                        </a:spcBef>
                        <a:spcAft>
                          <a:spcPts val="0"/>
                        </a:spcAft>
                        <a:buNone/>
                      </a:pPr>
                      <a:r>
                        <a:rPr b="1" lang="en">
                          <a:solidFill>
                            <a:schemeClr val="lt1"/>
                          </a:solidFill>
                        </a:rPr>
                        <a:t>Model</a:t>
                      </a:r>
                      <a:endParaRPr b="1">
                        <a:solidFill>
                          <a:schemeClr val="lt1"/>
                        </a:solidFill>
                      </a:endParaRPr>
                    </a:p>
                  </a:txBody>
                  <a:tcPr marT="91425" marB="91425" marR="91425" marL="91425">
                    <a:solidFill>
                      <a:schemeClr val="accent3"/>
                    </a:solidFill>
                  </a:tcPr>
                </a:tc>
                <a:tc>
                  <a:txBody>
                    <a:bodyPr/>
                    <a:lstStyle/>
                    <a:p>
                      <a:pPr indent="0" lvl="0" marL="0" rtl="0" algn="ctr">
                        <a:spcBef>
                          <a:spcPts val="0"/>
                        </a:spcBef>
                        <a:spcAft>
                          <a:spcPts val="0"/>
                        </a:spcAft>
                        <a:buNone/>
                      </a:pPr>
                      <a:r>
                        <a:rPr b="1" lang="en">
                          <a:solidFill>
                            <a:schemeClr val="lt1"/>
                          </a:solidFill>
                        </a:rPr>
                        <a:t>Precision</a:t>
                      </a:r>
                      <a:endParaRPr b="1">
                        <a:solidFill>
                          <a:schemeClr val="lt1"/>
                        </a:solidFill>
                      </a:endParaRPr>
                    </a:p>
                  </a:txBody>
                  <a:tcPr marT="91425" marB="91425" marR="91425" marL="91425" anchor="ctr">
                    <a:solidFill>
                      <a:schemeClr val="accent3"/>
                    </a:solidFill>
                  </a:tcPr>
                </a:tc>
                <a:tc>
                  <a:txBody>
                    <a:bodyPr/>
                    <a:lstStyle/>
                    <a:p>
                      <a:pPr indent="0" lvl="0" marL="0" rtl="0" algn="ctr">
                        <a:spcBef>
                          <a:spcPts val="0"/>
                        </a:spcBef>
                        <a:spcAft>
                          <a:spcPts val="0"/>
                        </a:spcAft>
                        <a:buNone/>
                      </a:pPr>
                      <a:r>
                        <a:rPr b="1" lang="en">
                          <a:solidFill>
                            <a:schemeClr val="lt1"/>
                          </a:solidFill>
                        </a:rPr>
                        <a:t>Recall</a:t>
                      </a:r>
                      <a:endParaRPr b="1">
                        <a:solidFill>
                          <a:schemeClr val="lt1"/>
                        </a:solidFill>
                      </a:endParaRPr>
                    </a:p>
                  </a:txBody>
                  <a:tcPr marT="91425" marB="91425" marR="91425" marL="91425" anchor="ctr">
                    <a:solidFill>
                      <a:schemeClr val="accent3"/>
                    </a:solidFill>
                  </a:tcPr>
                </a:tc>
                <a:tc>
                  <a:txBody>
                    <a:bodyPr/>
                    <a:lstStyle/>
                    <a:p>
                      <a:pPr indent="0" lvl="0" marL="0" rtl="0" algn="ctr">
                        <a:spcBef>
                          <a:spcPts val="0"/>
                        </a:spcBef>
                        <a:spcAft>
                          <a:spcPts val="0"/>
                        </a:spcAft>
                        <a:buNone/>
                      </a:pPr>
                      <a:r>
                        <a:rPr b="1" lang="en">
                          <a:solidFill>
                            <a:schemeClr val="lt1"/>
                          </a:solidFill>
                        </a:rPr>
                        <a:t>AUC</a:t>
                      </a:r>
                      <a:endParaRPr b="1">
                        <a:solidFill>
                          <a:schemeClr val="lt1"/>
                        </a:solidFill>
                      </a:endParaRPr>
                    </a:p>
                  </a:txBody>
                  <a:tcPr marT="91425" marB="91425" marR="91425" marL="91425" anchor="ctr">
                    <a:solidFill>
                      <a:schemeClr val="accent3"/>
                    </a:solidFill>
                  </a:tcPr>
                </a:tc>
                <a:tc>
                  <a:txBody>
                    <a:bodyPr/>
                    <a:lstStyle/>
                    <a:p>
                      <a:pPr indent="0" lvl="0" marL="0" rtl="0" algn="ctr">
                        <a:spcBef>
                          <a:spcPts val="0"/>
                        </a:spcBef>
                        <a:spcAft>
                          <a:spcPts val="0"/>
                        </a:spcAft>
                        <a:buNone/>
                      </a:pPr>
                      <a:r>
                        <a:rPr b="1" lang="en">
                          <a:solidFill>
                            <a:schemeClr val="lt1"/>
                          </a:solidFill>
                        </a:rPr>
                        <a:t>F1</a:t>
                      </a:r>
                      <a:endParaRPr b="1">
                        <a:solidFill>
                          <a:schemeClr val="lt1"/>
                        </a:solidFill>
                      </a:endParaRPr>
                    </a:p>
                  </a:txBody>
                  <a:tcPr marT="91425" marB="91425" marR="91425" marL="91425">
                    <a:solidFill>
                      <a:schemeClr val="accent3"/>
                    </a:solidFill>
                  </a:tcPr>
                </a:tc>
              </a:tr>
              <a:tr h="100000">
                <a:tc>
                  <a:txBody>
                    <a:bodyPr/>
                    <a:lstStyle/>
                    <a:p>
                      <a:pPr indent="0" lvl="0" marL="0" rtl="0" algn="l">
                        <a:spcBef>
                          <a:spcPts val="0"/>
                        </a:spcBef>
                        <a:spcAft>
                          <a:spcPts val="0"/>
                        </a:spcAft>
                        <a:buNone/>
                      </a:pPr>
                      <a:r>
                        <a:rPr lang="en"/>
                        <a:t>Absolute Baseline</a:t>
                      </a:r>
                      <a:endParaRPr/>
                    </a:p>
                  </a:txBody>
                  <a:tcPr marT="91425" marB="91425" marR="91425" marL="91425" anchor="ctr">
                    <a:lnB cap="flat" cmpd="sng" w="28575">
                      <a:solidFill>
                        <a:srgbClr val="E0666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t>0.2000</a:t>
                      </a:r>
                      <a:endParaRPr/>
                    </a:p>
                  </a:txBody>
                  <a:tcPr marT="91425" marB="91425" marR="91425" marL="91425" anchor="ctr">
                    <a:lnB cap="flat" cmpd="sng" w="28575">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a:t>0.2000</a:t>
                      </a:r>
                      <a:endParaRPr/>
                    </a:p>
                  </a:txBody>
                  <a:tcPr marT="91425" marB="91425" marR="91425" marL="91425" anchor="ctr">
                    <a:lnB cap="flat" cmpd="sng" w="28575">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a:t>0.5000</a:t>
                      </a:r>
                      <a:endParaRPr/>
                    </a:p>
                  </a:txBody>
                  <a:tcPr marT="91425" marB="91425" marR="91425" marL="91425" anchor="ctr">
                    <a:lnB cap="flat" cmpd="sng" w="28575">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a:t>0.2000</a:t>
                      </a:r>
                      <a:endParaRPr/>
                    </a:p>
                  </a:txBody>
                  <a:tcPr marT="91425" marB="91425" marR="91425" marL="91425" anchor="ctr">
                    <a:lnB cap="flat" cmpd="sng" w="28575">
                      <a:solidFill>
                        <a:srgbClr val="E06666"/>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rPr lang="en"/>
                        <a:t>MLP Single-Layer</a:t>
                      </a:r>
                      <a:endParaRPr/>
                    </a:p>
                  </a:txBody>
                  <a:tcPr marT="91425" marB="91425" marR="91425" marL="91425">
                    <a:lnT cap="flat" cmpd="sng" w="28575">
                      <a:solidFill>
                        <a:srgbClr val="E06666"/>
                      </a:solidFill>
                      <a:prstDash val="solid"/>
                      <a:round/>
                      <a:headEnd len="sm" w="sm" type="none"/>
                      <a:tailEnd len="sm" w="sm" type="none"/>
                    </a:lnT>
                    <a:solidFill>
                      <a:srgbClr val="CFE2F3"/>
                    </a:solidFill>
                  </a:tcPr>
                </a:tc>
                <a:tc>
                  <a:txBody>
                    <a:bodyPr/>
                    <a:lstStyle/>
                    <a:p>
                      <a:pPr indent="0" lvl="0" marL="0" rtl="0" algn="ctr">
                        <a:lnSpc>
                          <a:spcPct val="115000"/>
                        </a:lnSpc>
                        <a:spcBef>
                          <a:spcPts val="0"/>
                        </a:spcBef>
                        <a:spcAft>
                          <a:spcPts val="0"/>
                        </a:spcAft>
                        <a:buNone/>
                      </a:pPr>
                      <a:r>
                        <a:rPr lang="en"/>
                        <a:t>0.9368</a:t>
                      </a:r>
                      <a:endParaRPr/>
                    </a:p>
                  </a:txBody>
                  <a:tcPr marT="91425" marB="91425" marR="91425" marL="91425" anchor="ctr">
                    <a:lnT cap="flat" cmpd="sng" w="28575">
                      <a:solidFill>
                        <a:srgbClr val="E06666"/>
                      </a:solidFill>
                      <a:prstDash val="solid"/>
                      <a:round/>
                      <a:headEnd len="sm" w="sm" type="none"/>
                      <a:tailEnd len="sm" w="sm" type="none"/>
                    </a:lnT>
                    <a:solidFill>
                      <a:srgbClr val="D9EAD3"/>
                    </a:solidFill>
                  </a:tcPr>
                </a:tc>
                <a:tc>
                  <a:txBody>
                    <a:bodyPr/>
                    <a:lstStyle/>
                    <a:p>
                      <a:pPr indent="0" lvl="0" marL="0" rtl="0" algn="ctr">
                        <a:lnSpc>
                          <a:spcPct val="115000"/>
                        </a:lnSpc>
                        <a:spcBef>
                          <a:spcPts val="0"/>
                        </a:spcBef>
                        <a:spcAft>
                          <a:spcPts val="0"/>
                        </a:spcAft>
                        <a:buNone/>
                      </a:pPr>
                      <a:r>
                        <a:rPr lang="en"/>
                        <a:t>0.7069</a:t>
                      </a:r>
                      <a:endParaRPr/>
                    </a:p>
                  </a:txBody>
                  <a:tcPr marT="91425" marB="91425" marR="91425" marL="91425" anchor="ctr">
                    <a:lnT cap="flat" cmpd="sng" w="28575">
                      <a:solidFill>
                        <a:srgbClr val="E06666"/>
                      </a:solidFill>
                      <a:prstDash val="solid"/>
                      <a:round/>
                      <a:headEnd len="sm" w="sm" type="none"/>
                      <a:tailEnd len="sm" w="sm" type="none"/>
                    </a:lnT>
                    <a:solidFill>
                      <a:srgbClr val="D9EAD3"/>
                    </a:solidFill>
                  </a:tcPr>
                </a:tc>
                <a:tc>
                  <a:txBody>
                    <a:bodyPr/>
                    <a:lstStyle/>
                    <a:p>
                      <a:pPr indent="0" lvl="0" marL="0" rtl="0" algn="ctr">
                        <a:lnSpc>
                          <a:spcPct val="115000"/>
                        </a:lnSpc>
                        <a:spcBef>
                          <a:spcPts val="0"/>
                        </a:spcBef>
                        <a:spcAft>
                          <a:spcPts val="0"/>
                        </a:spcAft>
                        <a:buNone/>
                      </a:pPr>
                      <a:r>
                        <a:rPr lang="en"/>
                        <a:t>0.8866</a:t>
                      </a:r>
                      <a:endParaRPr/>
                    </a:p>
                  </a:txBody>
                  <a:tcPr marT="91425" marB="91425" marR="91425" marL="91425" anchor="ctr">
                    <a:lnT cap="flat" cmpd="sng" w="28575">
                      <a:solidFill>
                        <a:srgbClr val="E06666"/>
                      </a:solidFill>
                      <a:prstDash val="solid"/>
                      <a:round/>
                      <a:headEnd len="sm" w="sm" type="none"/>
                      <a:tailEnd len="sm" w="sm" type="none"/>
                    </a:lnT>
                    <a:solidFill>
                      <a:srgbClr val="D9EAD3"/>
                    </a:solidFill>
                  </a:tcPr>
                </a:tc>
                <a:tc>
                  <a:txBody>
                    <a:bodyPr/>
                    <a:lstStyle/>
                    <a:p>
                      <a:pPr indent="0" lvl="0" marL="0" rtl="0" algn="ctr">
                        <a:lnSpc>
                          <a:spcPct val="115000"/>
                        </a:lnSpc>
                        <a:spcBef>
                          <a:spcPts val="0"/>
                        </a:spcBef>
                        <a:spcAft>
                          <a:spcPts val="0"/>
                        </a:spcAft>
                        <a:buNone/>
                      </a:pPr>
                      <a:r>
                        <a:rPr lang="en"/>
                        <a:t>0.8052</a:t>
                      </a:r>
                      <a:endParaRPr/>
                    </a:p>
                  </a:txBody>
                  <a:tcPr marT="91425" marB="91425" marR="91425" marL="91425" anchor="ctr">
                    <a:lnT cap="flat" cmpd="sng" w="28575">
                      <a:solidFill>
                        <a:srgbClr val="E06666"/>
                      </a:solidFill>
                      <a:prstDash val="solid"/>
                      <a:round/>
                      <a:headEnd len="sm" w="sm" type="none"/>
                      <a:tailEnd len="sm" w="sm" type="none"/>
                    </a:lnT>
                    <a:solidFill>
                      <a:srgbClr val="D9EAD3"/>
                    </a:solidFill>
                  </a:tcPr>
                </a:tc>
              </a:tr>
              <a:tr h="381000">
                <a:tc>
                  <a:txBody>
                    <a:bodyPr/>
                    <a:lstStyle/>
                    <a:p>
                      <a:pPr indent="0" lvl="0" marL="0" rtl="0" algn="l">
                        <a:spcBef>
                          <a:spcPts val="0"/>
                        </a:spcBef>
                        <a:spcAft>
                          <a:spcPts val="0"/>
                        </a:spcAft>
                        <a:buNone/>
                      </a:pPr>
                      <a:r>
                        <a:rPr lang="en"/>
                        <a:t>MLP Dual-Layer</a:t>
                      </a:r>
                      <a:endParaRPr/>
                    </a:p>
                  </a:txBody>
                  <a:tcPr marT="91425" marB="91425" marR="91425" marL="91425">
                    <a:solidFill>
                      <a:srgbClr val="CFE2F3"/>
                    </a:solidFill>
                  </a:tcPr>
                </a:tc>
                <a:tc>
                  <a:txBody>
                    <a:bodyPr/>
                    <a:lstStyle/>
                    <a:p>
                      <a:pPr indent="0" lvl="0" marL="0" rtl="0" algn="ctr">
                        <a:lnSpc>
                          <a:spcPct val="115000"/>
                        </a:lnSpc>
                        <a:spcBef>
                          <a:spcPts val="0"/>
                        </a:spcBef>
                        <a:spcAft>
                          <a:spcPts val="0"/>
                        </a:spcAft>
                        <a:buNone/>
                      </a:pPr>
                      <a:r>
                        <a:rPr lang="en"/>
                        <a:t>0.8216</a:t>
                      </a:r>
                      <a:endParaRPr/>
                    </a:p>
                  </a:txBody>
                  <a:tcPr marT="91425" marB="91425" marR="91425" marL="91425" anchor="ctr"/>
                </a:tc>
                <a:tc>
                  <a:txBody>
                    <a:bodyPr/>
                    <a:lstStyle/>
                    <a:p>
                      <a:pPr indent="0" lvl="0" marL="0" rtl="0" algn="ctr">
                        <a:lnSpc>
                          <a:spcPct val="115000"/>
                        </a:lnSpc>
                        <a:spcBef>
                          <a:spcPts val="0"/>
                        </a:spcBef>
                        <a:spcAft>
                          <a:spcPts val="0"/>
                        </a:spcAft>
                        <a:buNone/>
                      </a:pPr>
                      <a:r>
                        <a:rPr lang="en"/>
                        <a:t>0.6875</a:t>
                      </a:r>
                      <a:endParaRPr/>
                    </a:p>
                  </a:txBody>
                  <a:tcPr marT="91425" marB="91425" marR="91425" marL="91425" anchor="ctr"/>
                </a:tc>
                <a:tc>
                  <a:txBody>
                    <a:bodyPr/>
                    <a:lstStyle/>
                    <a:p>
                      <a:pPr indent="0" lvl="0" marL="0" rtl="0" algn="ctr">
                        <a:lnSpc>
                          <a:spcPct val="115000"/>
                        </a:lnSpc>
                        <a:spcBef>
                          <a:spcPts val="0"/>
                        </a:spcBef>
                        <a:spcAft>
                          <a:spcPts val="0"/>
                        </a:spcAft>
                        <a:buNone/>
                      </a:pPr>
                      <a:r>
                        <a:rPr lang="en"/>
                        <a:t>0.8650</a:t>
                      </a:r>
                      <a:endParaRPr/>
                    </a:p>
                  </a:txBody>
                  <a:tcPr marT="91425" marB="91425" marR="91425" marL="91425" anchor="ctr"/>
                </a:tc>
                <a:tc>
                  <a:txBody>
                    <a:bodyPr/>
                    <a:lstStyle/>
                    <a:p>
                      <a:pPr indent="0" lvl="0" marL="0" rtl="0" algn="ctr">
                        <a:lnSpc>
                          <a:spcPct val="115000"/>
                        </a:lnSpc>
                        <a:spcBef>
                          <a:spcPts val="0"/>
                        </a:spcBef>
                        <a:spcAft>
                          <a:spcPts val="0"/>
                        </a:spcAft>
                        <a:buNone/>
                      </a:pPr>
                      <a:r>
                        <a:rPr lang="en"/>
                        <a:t>0.7848</a:t>
                      </a:r>
                      <a:endParaRPr/>
                    </a:p>
                  </a:txBody>
                  <a:tcPr marT="91425" marB="91425" marR="91425" marL="91425" anchor="ctr"/>
                </a:tc>
              </a:tr>
              <a:tr h="381000">
                <a:tc>
                  <a:txBody>
                    <a:bodyPr/>
                    <a:lstStyle/>
                    <a:p>
                      <a:pPr indent="0" lvl="0" marL="0" rtl="0" algn="l">
                        <a:spcBef>
                          <a:spcPts val="0"/>
                        </a:spcBef>
                        <a:spcAft>
                          <a:spcPts val="0"/>
                        </a:spcAft>
                        <a:buNone/>
                      </a:pPr>
                      <a:r>
                        <a:rPr lang="en"/>
                        <a:t>Logistic Regression (Baseline)</a:t>
                      </a:r>
                      <a:endParaRPr/>
                    </a:p>
                  </a:txBody>
                  <a:tcPr marT="91425" marB="91425" marR="91425" marL="91425">
                    <a:solidFill>
                      <a:srgbClr val="CFE2F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0.6772</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0.6640</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0.7338</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0.4980</a:t>
                      </a:r>
                      <a:endParaRPr/>
                    </a:p>
                  </a:txBody>
                  <a:tcPr marT="91425" marB="91425" marR="91425" marL="91425" anchor="ctr"/>
                </a:tc>
              </a:tr>
              <a:tr h="381000">
                <a:tc>
                  <a:txBody>
                    <a:bodyPr/>
                    <a:lstStyle/>
                    <a:p>
                      <a:pPr indent="0" lvl="0" marL="0" rtl="0" algn="l">
                        <a:spcBef>
                          <a:spcPts val="0"/>
                        </a:spcBef>
                        <a:spcAft>
                          <a:spcPts val="0"/>
                        </a:spcAft>
                        <a:buNone/>
                      </a:pPr>
                      <a:r>
                        <a:rPr lang="en"/>
                        <a:t>Random Forest</a:t>
                      </a:r>
                      <a:endParaRPr/>
                    </a:p>
                  </a:txBody>
                  <a:tcPr marT="91425" marB="91425" marR="91425" marL="91425">
                    <a:solidFill>
                      <a:srgbClr val="CFE2F3"/>
                    </a:solidFill>
                  </a:tcPr>
                </a:tc>
                <a:tc>
                  <a:txBody>
                    <a:bodyPr/>
                    <a:lstStyle/>
                    <a:p>
                      <a:pPr indent="0" lvl="0" marL="0" rtl="0" algn="ctr">
                        <a:lnSpc>
                          <a:spcPct val="115000"/>
                        </a:lnSpc>
                        <a:spcBef>
                          <a:spcPts val="0"/>
                        </a:spcBef>
                        <a:spcAft>
                          <a:spcPts val="0"/>
                        </a:spcAft>
                        <a:buNone/>
                      </a:pPr>
                      <a:r>
                        <a:rPr lang="en"/>
                        <a:t>0.8635</a:t>
                      </a:r>
                      <a:endParaRPr/>
                    </a:p>
                  </a:txBody>
                  <a:tcPr marT="91425" marB="91425" marR="91425" marL="91425" anchor="ctr"/>
                </a:tc>
                <a:tc>
                  <a:txBody>
                    <a:bodyPr/>
                    <a:lstStyle/>
                    <a:p>
                      <a:pPr indent="0" lvl="0" marL="0" rtl="0" algn="ctr">
                        <a:lnSpc>
                          <a:spcPct val="115000"/>
                        </a:lnSpc>
                        <a:spcBef>
                          <a:spcPts val="0"/>
                        </a:spcBef>
                        <a:spcAft>
                          <a:spcPts val="0"/>
                        </a:spcAft>
                        <a:buNone/>
                      </a:pPr>
                      <a:r>
                        <a:rPr lang="en"/>
                        <a:t>0.3979</a:t>
                      </a:r>
                      <a:endParaRPr/>
                    </a:p>
                  </a:txBody>
                  <a:tcPr marT="91425" marB="91425" marR="91425" marL="91425" anchor="ctr"/>
                </a:tc>
                <a:tc>
                  <a:txBody>
                    <a:bodyPr/>
                    <a:lstStyle/>
                    <a:p>
                      <a:pPr indent="0" lvl="0" marL="0" rtl="0" algn="ctr">
                        <a:lnSpc>
                          <a:spcPct val="115000"/>
                        </a:lnSpc>
                        <a:spcBef>
                          <a:spcPts val="0"/>
                        </a:spcBef>
                        <a:spcAft>
                          <a:spcPts val="0"/>
                        </a:spcAft>
                        <a:buNone/>
                      </a:pPr>
                      <a:r>
                        <a:rPr lang="en"/>
                        <a:t>0.7884</a:t>
                      </a:r>
                      <a:endParaRPr/>
                    </a:p>
                  </a:txBody>
                  <a:tcPr marT="91425" marB="91425" marR="91425" marL="91425" anchor="ctr"/>
                </a:tc>
                <a:tc>
                  <a:txBody>
                    <a:bodyPr/>
                    <a:lstStyle/>
                    <a:p>
                      <a:pPr indent="0" lvl="0" marL="0" rtl="0" algn="ctr">
                        <a:lnSpc>
                          <a:spcPct val="115000"/>
                        </a:lnSpc>
                        <a:spcBef>
                          <a:spcPts val="0"/>
                        </a:spcBef>
                        <a:spcAft>
                          <a:spcPts val="0"/>
                        </a:spcAft>
                        <a:buNone/>
                      </a:pPr>
                      <a:r>
                        <a:rPr lang="en"/>
                        <a:t>0.5441</a:t>
                      </a:r>
                      <a:endParaRPr/>
                    </a:p>
                  </a:txBody>
                  <a:tcPr marT="91425" marB="91425" marR="91425" marL="91425" anchor="ctr"/>
                </a:tc>
              </a:tr>
            </a:tbl>
          </a:graphicData>
        </a:graphic>
      </p:graphicFrame>
      <p:sp>
        <p:nvSpPr>
          <p:cNvPr id="330" name="Google Shape;330;p38"/>
          <p:cNvSpPr txBox="1"/>
          <p:nvPr/>
        </p:nvSpPr>
        <p:spPr>
          <a:xfrm>
            <a:off x="1864450" y="4120500"/>
            <a:ext cx="5424900" cy="33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Table 1. Time-Series Cross-Validation Results for Training Dataset</a:t>
            </a:r>
            <a:endParaRPr sz="12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9"/>
          <p:cNvPicPr preferRelativeResize="0"/>
          <p:nvPr/>
        </p:nvPicPr>
        <p:blipFill>
          <a:blip r:embed="rId3">
            <a:alphaModFix/>
          </a:blip>
          <a:stretch>
            <a:fillRect/>
          </a:stretch>
        </p:blipFill>
        <p:spPr>
          <a:xfrm>
            <a:off x="1988000" y="1017725"/>
            <a:ext cx="5177800" cy="3587262"/>
          </a:xfrm>
          <a:prstGeom prst="rect">
            <a:avLst/>
          </a:prstGeom>
          <a:noFill/>
          <a:ln>
            <a:noFill/>
          </a:ln>
        </p:spPr>
      </p:pic>
      <p:sp>
        <p:nvSpPr>
          <p:cNvPr id="336" name="Google Shape;336;p39"/>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Cross-Validation Results (cont.)</a:t>
            </a:r>
            <a:endParaRPr/>
          </a:p>
        </p:txBody>
      </p:sp>
      <p:sp>
        <p:nvSpPr>
          <p:cNvPr id="337" name="Google Shape;337;p39"/>
          <p:cNvSpPr txBox="1"/>
          <p:nvPr/>
        </p:nvSpPr>
        <p:spPr>
          <a:xfrm>
            <a:off x="2256088" y="4605050"/>
            <a:ext cx="4641600" cy="33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Figure</a:t>
            </a:r>
            <a:r>
              <a:rPr lang="en" sz="1200">
                <a:solidFill>
                  <a:schemeClr val="dk1"/>
                </a:solidFill>
              </a:rPr>
              <a:t> 1. Cross-Validation Results by Metric</a:t>
            </a:r>
            <a:endParaRPr sz="12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Results </a:t>
            </a:r>
            <a:r>
              <a:rPr lang="en" sz="1911"/>
              <a:t>(Sorted by Recall)</a:t>
            </a:r>
            <a:endParaRPr sz="1911"/>
          </a:p>
        </p:txBody>
      </p:sp>
      <p:graphicFrame>
        <p:nvGraphicFramePr>
          <p:cNvPr id="343" name="Google Shape;343;p40"/>
          <p:cNvGraphicFramePr/>
          <p:nvPr/>
        </p:nvGraphicFramePr>
        <p:xfrm>
          <a:off x="287400" y="1140550"/>
          <a:ext cx="3000000" cy="3000000"/>
        </p:xfrm>
        <a:graphic>
          <a:graphicData uri="http://schemas.openxmlformats.org/drawingml/2006/table">
            <a:tbl>
              <a:tblPr>
                <a:noFill/>
                <a:tableStyleId>{BC0287FF-7DB5-4665-AAF2-DF1F6B5FB17D}</a:tableStyleId>
              </a:tblPr>
              <a:tblGrid>
                <a:gridCol w="2289350"/>
                <a:gridCol w="986675"/>
                <a:gridCol w="986675"/>
                <a:gridCol w="986675"/>
                <a:gridCol w="979225"/>
                <a:gridCol w="2350375"/>
              </a:tblGrid>
              <a:tr h="381000">
                <a:tc>
                  <a:txBody>
                    <a:bodyPr/>
                    <a:lstStyle/>
                    <a:p>
                      <a:pPr indent="0" lvl="0" marL="0" rtl="0" algn="l">
                        <a:spcBef>
                          <a:spcPts val="0"/>
                        </a:spcBef>
                        <a:spcAft>
                          <a:spcPts val="0"/>
                        </a:spcAft>
                        <a:buNone/>
                      </a:pPr>
                      <a:r>
                        <a:rPr b="1" lang="en">
                          <a:solidFill>
                            <a:schemeClr val="lt1"/>
                          </a:solidFill>
                        </a:rPr>
                        <a:t>Model</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rPr>
                        <a:t>Precision</a:t>
                      </a:r>
                      <a:endParaRPr b="1">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rPr>
                        <a:t>Recall</a:t>
                      </a:r>
                      <a:endParaRPr b="1">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rPr>
                        <a:t>AUC</a:t>
                      </a:r>
                      <a:endParaRPr b="1">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lt1"/>
                          </a:solidFill>
                        </a:rPr>
                        <a:t>F1</a:t>
                      </a:r>
                      <a:endParaRPr b="1">
                        <a:solidFill>
                          <a:schemeClr val="lt1"/>
                        </a:solidFill>
                      </a:endParaRPr>
                    </a:p>
                  </a:txBody>
                  <a:tcPr marT="91425" marB="91425" marR="91425" marL="91425">
                    <a:lnB cap="flat" cmpd="sng" w="9525">
                      <a:solidFill>
                        <a:srgbClr val="9E9E9E"/>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b="1" lang="en">
                          <a:solidFill>
                            <a:schemeClr val="lt1"/>
                          </a:solidFill>
                        </a:rPr>
                        <a:t>Note</a:t>
                      </a:r>
                      <a:endParaRPr b="1">
                        <a:solidFill>
                          <a:schemeClr val="lt1"/>
                        </a:solidFill>
                      </a:endParaRPr>
                    </a:p>
                  </a:txBody>
                  <a:tcPr marT="91425" marB="91425" marR="91425" marL="91425">
                    <a:solidFill>
                      <a:schemeClr val="accent3"/>
                    </a:solidFill>
                  </a:tcPr>
                </a:tc>
              </a:tr>
              <a:tr h="381000">
                <a:tc>
                  <a:txBody>
                    <a:bodyPr/>
                    <a:lstStyle/>
                    <a:p>
                      <a:pPr indent="0" lvl="0" marL="0" rtl="0" algn="l">
                        <a:spcBef>
                          <a:spcPts val="0"/>
                        </a:spcBef>
                        <a:spcAft>
                          <a:spcPts val="0"/>
                        </a:spcAft>
                        <a:buNone/>
                      </a:pPr>
                      <a:r>
                        <a:rPr lang="en"/>
                        <a:t>Absolute Baseline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E06666"/>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a:t>0.2000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a:t>0.2000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a:t>0.5000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a:t>0.2000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E06666"/>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B cap="flat" cmpd="sng" w="28575">
                      <a:solidFill>
                        <a:srgbClr val="E0666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MLP Single-Layer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E06666"/>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a:t>0.8232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E06666"/>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a:t>0.6961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E06666"/>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a:t>0.8992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E06666"/>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a:t>0.7544</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E06666"/>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a:solidFill>
                            <a:schemeClr val="dk1"/>
                          </a:solidFill>
                        </a:rPr>
                        <a:t>layers=[32, 10, 2], maxIter=100, stepSize=0.01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E06666"/>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a:t>MLP Dual-Layer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
                        <a:t>0.7408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0.6276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0.8633</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0.6795</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layers=[32, 30, 15, 2], maxIter=100, stepSize=0.01</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a:t>Logistic Regression (Baseline)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CFE2F3"/>
                    </a:solidFill>
                  </a:tcPr>
                </a:tc>
                <a:tc>
                  <a:txBody>
                    <a:bodyPr/>
                    <a:lstStyle/>
                    <a:p>
                      <a:pPr indent="0" lvl="0" marL="0" rtl="0" algn="ctr">
                        <a:lnSpc>
                          <a:spcPct val="115000"/>
                        </a:lnSpc>
                        <a:spcBef>
                          <a:spcPts val="0"/>
                        </a:spcBef>
                        <a:spcAft>
                          <a:spcPts val="0"/>
                        </a:spcAft>
                        <a:buNone/>
                      </a:pPr>
                      <a:r>
                        <a:rPr lang="en"/>
                        <a:t>0.4351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0.3963</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0.7172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a:t>0.4148</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Random Forest</a:t>
                      </a:r>
                      <a:endParaRPr/>
                    </a:p>
                  </a:txBody>
                  <a:tcPr marT="91425" marB="91425" marR="91425" marL="91425">
                    <a:solidFill>
                      <a:srgbClr val="CFE2F3"/>
                    </a:solidFill>
                  </a:tcPr>
                </a:tc>
                <a:tc>
                  <a:txBody>
                    <a:bodyPr/>
                    <a:lstStyle/>
                    <a:p>
                      <a:pPr indent="0" lvl="0" marL="0" rtl="0" algn="ctr">
                        <a:lnSpc>
                          <a:spcPct val="115000"/>
                        </a:lnSpc>
                        <a:spcBef>
                          <a:spcPts val="0"/>
                        </a:spcBef>
                        <a:spcAft>
                          <a:spcPts val="0"/>
                        </a:spcAft>
                        <a:buNone/>
                      </a:pPr>
                      <a:r>
                        <a:rPr lang="en"/>
                        <a:t>0.5238</a:t>
                      </a:r>
                      <a:endParaRPr/>
                    </a:p>
                  </a:txBody>
                  <a:tcPr marT="91425" marB="91425" marR="91425" marL="91425" anchor="ctr"/>
                </a:tc>
                <a:tc>
                  <a:txBody>
                    <a:bodyPr/>
                    <a:lstStyle/>
                    <a:p>
                      <a:pPr indent="0" lvl="0" marL="0" rtl="0" algn="ctr">
                        <a:lnSpc>
                          <a:spcPct val="115000"/>
                        </a:lnSpc>
                        <a:spcBef>
                          <a:spcPts val="0"/>
                        </a:spcBef>
                        <a:spcAft>
                          <a:spcPts val="0"/>
                        </a:spcAft>
                        <a:buNone/>
                      </a:pPr>
                      <a:r>
                        <a:rPr lang="en"/>
                        <a:t>0.1289</a:t>
                      </a:r>
                      <a:endParaRPr/>
                    </a:p>
                  </a:txBody>
                  <a:tcPr marT="91425" marB="91425" marR="91425" marL="91425" anchor="ctr"/>
                </a:tc>
                <a:tc>
                  <a:txBody>
                    <a:bodyPr/>
                    <a:lstStyle/>
                    <a:p>
                      <a:pPr indent="0" lvl="0" marL="0" rtl="0" algn="ctr">
                        <a:lnSpc>
                          <a:spcPct val="115000"/>
                        </a:lnSpc>
                        <a:spcBef>
                          <a:spcPts val="0"/>
                        </a:spcBef>
                        <a:spcAft>
                          <a:spcPts val="0"/>
                        </a:spcAft>
                        <a:buNone/>
                      </a:pPr>
                      <a:r>
                        <a:rPr lang="en"/>
                        <a:t>0.6875</a:t>
                      </a:r>
                      <a:endParaRPr/>
                    </a:p>
                  </a:txBody>
                  <a:tcPr marT="91425" marB="91425" marR="91425" marL="91425" anchor="ctr"/>
                </a:tc>
                <a:tc>
                  <a:txBody>
                    <a:bodyPr/>
                    <a:lstStyle/>
                    <a:p>
                      <a:pPr indent="0" lvl="0" marL="0" rtl="0" algn="ctr">
                        <a:lnSpc>
                          <a:spcPct val="115000"/>
                        </a:lnSpc>
                        <a:spcBef>
                          <a:spcPts val="0"/>
                        </a:spcBef>
                        <a:spcAft>
                          <a:spcPts val="0"/>
                        </a:spcAft>
                        <a:buNone/>
                      </a:pPr>
                      <a:r>
                        <a:rPr lang="en"/>
                        <a:t>0.2069</a:t>
                      </a:r>
                      <a:endParaRPr/>
                    </a:p>
                  </a:txBody>
                  <a:tcPr marT="91425" marB="91425" marR="91425" marL="91425" anchor="ctr"/>
                </a:tc>
                <a:tc>
                  <a:txBody>
                    <a:bodyPr/>
                    <a:lstStyle/>
                    <a:p>
                      <a:pPr indent="0" lvl="0" marL="0" rtl="0" algn="l">
                        <a:spcBef>
                          <a:spcPts val="0"/>
                        </a:spcBef>
                        <a:spcAft>
                          <a:spcPts val="0"/>
                        </a:spcAft>
                        <a:buNone/>
                      </a:pPr>
                      <a:r>
                        <a:rPr lang="en"/>
                        <a:t>best_numTrees: 20</a:t>
                      </a:r>
                      <a:endParaRPr/>
                    </a:p>
                    <a:p>
                      <a:pPr indent="0" lvl="0" marL="0" rtl="0" algn="l">
                        <a:spcBef>
                          <a:spcPts val="0"/>
                        </a:spcBef>
                        <a:spcAft>
                          <a:spcPts val="0"/>
                        </a:spcAft>
                        <a:buNone/>
                      </a:pPr>
                      <a:r>
                        <a:rPr lang="en"/>
                        <a:t>best_maxDepth: 12</a:t>
                      </a:r>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44" name="Google Shape;344;p40"/>
          <p:cNvSpPr txBox="1"/>
          <p:nvPr/>
        </p:nvSpPr>
        <p:spPr>
          <a:xfrm>
            <a:off x="1864450" y="4797900"/>
            <a:ext cx="5424900" cy="33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Table 2. Model Evaluation Results on Test Dataset</a:t>
            </a:r>
            <a:endParaRPr sz="1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(cont.)</a:t>
            </a:r>
            <a:endParaRPr/>
          </a:p>
        </p:txBody>
      </p:sp>
      <p:pic>
        <p:nvPicPr>
          <p:cNvPr id="350" name="Google Shape;350;p41"/>
          <p:cNvPicPr preferRelativeResize="0"/>
          <p:nvPr/>
        </p:nvPicPr>
        <p:blipFill>
          <a:blip r:embed="rId3">
            <a:alphaModFix/>
          </a:blip>
          <a:stretch>
            <a:fillRect/>
          </a:stretch>
        </p:blipFill>
        <p:spPr>
          <a:xfrm>
            <a:off x="1984238" y="1383800"/>
            <a:ext cx="5175505" cy="3105302"/>
          </a:xfrm>
          <a:prstGeom prst="rect">
            <a:avLst/>
          </a:prstGeom>
          <a:noFill/>
          <a:ln>
            <a:noFill/>
          </a:ln>
        </p:spPr>
      </p:pic>
      <p:sp>
        <p:nvSpPr>
          <p:cNvPr id="351" name="Google Shape;351;p41"/>
          <p:cNvSpPr txBox="1"/>
          <p:nvPr/>
        </p:nvSpPr>
        <p:spPr>
          <a:xfrm>
            <a:off x="2251188" y="4489100"/>
            <a:ext cx="4641600" cy="33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Figure 2. Model Evaluation Results</a:t>
            </a:r>
            <a:endParaRPr sz="12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Discussion</a:t>
            </a:r>
            <a:endParaRPr/>
          </a:p>
        </p:txBody>
      </p:sp>
      <p:sp>
        <p:nvSpPr>
          <p:cNvPr id="357" name="Google Shape;357;p42"/>
          <p:cNvSpPr txBox="1"/>
          <p:nvPr>
            <p:ph idx="1" type="body"/>
          </p:nvPr>
        </p:nvSpPr>
        <p:spPr>
          <a:xfrm>
            <a:off x="613750" y="1152475"/>
            <a:ext cx="7926300" cy="377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highlight>
                  <a:srgbClr val="B6D7A8"/>
                </a:highlight>
              </a:rPr>
              <a:t>The Single Layer MLP</a:t>
            </a:r>
            <a:r>
              <a:rPr lang="en">
                <a:highlight>
                  <a:srgbClr val="B6D7A8"/>
                </a:highlight>
              </a:rPr>
              <a:t> achieved the highest overall performance</a:t>
            </a:r>
            <a:r>
              <a:rPr lang="en"/>
              <a:t> </a:t>
            </a:r>
            <a:endParaRPr/>
          </a:p>
          <a:p>
            <a:pPr indent="-342900" lvl="0" marL="457200" rtl="0" algn="l">
              <a:spcBef>
                <a:spcPts val="0"/>
              </a:spcBef>
              <a:spcAft>
                <a:spcPts val="0"/>
              </a:spcAft>
              <a:buSzPts val="1800"/>
              <a:buChar char="●"/>
            </a:pPr>
            <a:r>
              <a:rPr lang="en"/>
              <a:t>The MLP Dual-Layer model also performs well but is slightly less effective than the single-layer model.</a:t>
            </a:r>
            <a:endParaRPr/>
          </a:p>
          <a:p>
            <a:pPr indent="-342900" lvl="0" marL="457200" rtl="0" algn="l">
              <a:spcBef>
                <a:spcPts val="0"/>
              </a:spcBef>
              <a:spcAft>
                <a:spcPts val="0"/>
              </a:spcAft>
              <a:buSzPts val="1800"/>
              <a:buChar char="●"/>
            </a:pPr>
            <a:r>
              <a:rPr lang="en"/>
              <a:t>Both Logistic Regression and Random Forest models lag significantly behind.</a:t>
            </a:r>
            <a:endParaRPr/>
          </a:p>
          <a:p>
            <a:pPr indent="-342900" lvl="0" marL="457200" rtl="0" algn="l">
              <a:spcBef>
                <a:spcPts val="0"/>
              </a:spcBef>
              <a:spcAft>
                <a:spcPts val="0"/>
              </a:spcAft>
              <a:buSzPts val="1800"/>
              <a:buChar char="●"/>
            </a:pPr>
            <a:r>
              <a:rPr lang="en"/>
              <a:t>The </a:t>
            </a:r>
            <a:r>
              <a:rPr lang="en">
                <a:highlight>
                  <a:srgbClr val="F4CCCC"/>
                </a:highlight>
              </a:rPr>
              <a:t>Random Forest model delivered the lowest scores</a:t>
            </a:r>
            <a:r>
              <a:rPr lang="en"/>
              <a:t> among the alternative models, only slightly surpassing the Logistic Regression model on Precision.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613750" y="445025"/>
            <a:ext cx="79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Introduction - Team</a:t>
            </a:r>
            <a:endParaRPr>
              <a:solidFill>
                <a:srgbClr val="002676"/>
              </a:solidFill>
              <a:latin typeface="Inter"/>
              <a:ea typeface="Inter"/>
              <a:cs typeface="Inter"/>
              <a:sym typeface="Inter"/>
            </a:endParaRPr>
          </a:p>
        </p:txBody>
      </p:sp>
      <p:pic>
        <p:nvPicPr>
          <p:cNvPr id="90" name="Google Shape;90;p16" title="Professional Picture.JPG"/>
          <p:cNvPicPr preferRelativeResize="0"/>
          <p:nvPr/>
        </p:nvPicPr>
        <p:blipFill rotWithShape="1">
          <a:blip r:embed="rId3">
            <a:alphaModFix/>
          </a:blip>
          <a:srcRect b="33739" l="13272" r="20300" t="2804"/>
          <a:stretch/>
        </p:blipFill>
        <p:spPr>
          <a:xfrm>
            <a:off x="5702738" y="1202425"/>
            <a:ext cx="1251000" cy="1673027"/>
          </a:xfrm>
          <a:prstGeom prst="rect">
            <a:avLst/>
          </a:prstGeom>
          <a:noFill/>
          <a:ln cap="flat" cmpd="sng" w="19050">
            <a:solidFill>
              <a:schemeClr val="accent1"/>
            </a:solidFill>
            <a:prstDash val="solid"/>
            <a:round/>
            <a:headEnd len="sm" w="sm" type="none"/>
            <a:tailEnd len="sm" w="sm" type="none"/>
          </a:ln>
        </p:spPr>
      </p:pic>
      <p:pic>
        <p:nvPicPr>
          <p:cNvPr id="91" name="Google Shape;91;p16" title="IMG_5835 3 Small.png"/>
          <p:cNvPicPr preferRelativeResize="0"/>
          <p:nvPr/>
        </p:nvPicPr>
        <p:blipFill>
          <a:blip r:embed="rId4">
            <a:alphaModFix/>
          </a:blip>
          <a:stretch>
            <a:fillRect/>
          </a:stretch>
        </p:blipFill>
        <p:spPr>
          <a:xfrm>
            <a:off x="694975" y="1202427"/>
            <a:ext cx="1318750" cy="1673025"/>
          </a:xfrm>
          <a:prstGeom prst="rect">
            <a:avLst/>
          </a:prstGeom>
          <a:noFill/>
          <a:ln cap="flat" cmpd="sng" w="19050">
            <a:solidFill>
              <a:schemeClr val="accent1"/>
            </a:solidFill>
            <a:prstDash val="solid"/>
            <a:round/>
            <a:headEnd len="sm" w="sm" type="none"/>
            <a:tailEnd len="sm" w="sm" type="none"/>
          </a:ln>
        </p:spPr>
      </p:pic>
      <p:pic>
        <p:nvPicPr>
          <p:cNvPr id="92" name="Google Shape;92;p16" title="cw_picture.png"/>
          <p:cNvPicPr preferRelativeResize="0"/>
          <p:nvPr/>
        </p:nvPicPr>
        <p:blipFill>
          <a:blip r:embed="rId5">
            <a:alphaModFix/>
          </a:blip>
          <a:stretch>
            <a:fillRect/>
          </a:stretch>
        </p:blipFill>
        <p:spPr>
          <a:xfrm>
            <a:off x="3848748" y="1202422"/>
            <a:ext cx="1686376" cy="1673025"/>
          </a:xfrm>
          <a:prstGeom prst="rect">
            <a:avLst/>
          </a:prstGeom>
          <a:noFill/>
          <a:ln cap="flat" cmpd="sng" w="19050">
            <a:solidFill>
              <a:schemeClr val="accent1"/>
            </a:solidFill>
            <a:prstDash val="solid"/>
            <a:round/>
            <a:headEnd len="sm" w="sm" type="none"/>
            <a:tailEnd len="sm" w="sm" type="none"/>
          </a:ln>
        </p:spPr>
      </p:pic>
      <p:pic>
        <p:nvPicPr>
          <p:cNvPr id="93" name="Google Shape;93;p16" title="Umesh_Profile_Pic2 (1).png"/>
          <p:cNvPicPr preferRelativeResize="0"/>
          <p:nvPr/>
        </p:nvPicPr>
        <p:blipFill>
          <a:blip r:embed="rId6">
            <a:alphaModFix/>
          </a:blip>
          <a:stretch>
            <a:fillRect/>
          </a:stretch>
        </p:blipFill>
        <p:spPr>
          <a:xfrm>
            <a:off x="7121350" y="1202427"/>
            <a:ext cx="1760388" cy="1673024"/>
          </a:xfrm>
          <a:prstGeom prst="rect">
            <a:avLst/>
          </a:prstGeom>
          <a:noFill/>
          <a:ln cap="flat" cmpd="sng" w="19050">
            <a:solidFill>
              <a:schemeClr val="accent1"/>
            </a:solidFill>
            <a:prstDash val="solid"/>
            <a:round/>
            <a:headEnd len="sm" w="sm" type="none"/>
            <a:tailEnd len="sm" w="sm" type="none"/>
          </a:ln>
        </p:spPr>
      </p:pic>
      <p:pic>
        <p:nvPicPr>
          <p:cNvPr id="94" name="Google Shape;94;p16" title="anshul_zutshi_profile.png"/>
          <p:cNvPicPr preferRelativeResize="0"/>
          <p:nvPr/>
        </p:nvPicPr>
        <p:blipFill>
          <a:blip r:embed="rId7">
            <a:alphaModFix/>
          </a:blip>
          <a:stretch>
            <a:fillRect/>
          </a:stretch>
        </p:blipFill>
        <p:spPr>
          <a:xfrm>
            <a:off x="2237199" y="1202428"/>
            <a:ext cx="1388084" cy="1673024"/>
          </a:xfrm>
          <a:prstGeom prst="rect">
            <a:avLst/>
          </a:prstGeom>
          <a:noFill/>
          <a:ln cap="flat" cmpd="sng" w="19050">
            <a:solidFill>
              <a:schemeClr val="accent1"/>
            </a:solidFill>
            <a:prstDash val="solid"/>
            <a:round/>
            <a:headEnd len="sm" w="sm" type="none"/>
            <a:tailEnd len="sm" w="sm" type="none"/>
          </a:ln>
        </p:spPr>
      </p:pic>
      <p:sp>
        <p:nvSpPr>
          <p:cNvPr id="95" name="Google Shape;95;p16"/>
          <p:cNvSpPr txBox="1"/>
          <p:nvPr/>
        </p:nvSpPr>
        <p:spPr>
          <a:xfrm>
            <a:off x="694950" y="3060150"/>
            <a:ext cx="1318800" cy="4002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Ahsin Saleem</a:t>
            </a:r>
            <a:endParaRPr/>
          </a:p>
        </p:txBody>
      </p:sp>
      <p:sp>
        <p:nvSpPr>
          <p:cNvPr id="96" name="Google Shape;96;p16"/>
          <p:cNvSpPr txBox="1"/>
          <p:nvPr/>
        </p:nvSpPr>
        <p:spPr>
          <a:xfrm>
            <a:off x="2209950" y="3060150"/>
            <a:ext cx="1415400" cy="4002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Anshul Zutshi</a:t>
            </a:r>
            <a:endParaRPr/>
          </a:p>
        </p:txBody>
      </p:sp>
      <p:sp>
        <p:nvSpPr>
          <p:cNvPr id="97" name="Google Shape;97;p16"/>
          <p:cNvSpPr txBox="1"/>
          <p:nvPr/>
        </p:nvSpPr>
        <p:spPr>
          <a:xfrm>
            <a:off x="3818675" y="3060150"/>
            <a:ext cx="1716300" cy="4002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Cat Weiss</a:t>
            </a:r>
            <a:endParaRPr/>
          </a:p>
        </p:txBody>
      </p:sp>
      <p:sp>
        <p:nvSpPr>
          <p:cNvPr id="98" name="Google Shape;98;p16"/>
          <p:cNvSpPr txBox="1"/>
          <p:nvPr/>
        </p:nvSpPr>
        <p:spPr>
          <a:xfrm>
            <a:off x="5702750" y="3060150"/>
            <a:ext cx="1251000" cy="4002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Jasmol Dhesi</a:t>
            </a:r>
            <a:endParaRPr/>
          </a:p>
        </p:txBody>
      </p:sp>
      <p:sp>
        <p:nvSpPr>
          <p:cNvPr id="99" name="Google Shape;99;p16"/>
          <p:cNvSpPr txBox="1"/>
          <p:nvPr/>
        </p:nvSpPr>
        <p:spPr>
          <a:xfrm>
            <a:off x="7121350" y="3060150"/>
            <a:ext cx="1760400" cy="400200"/>
          </a:xfrm>
          <a:prstGeom prst="rect">
            <a:avLst/>
          </a:prstGeom>
          <a:noFill/>
          <a:ln cap="flat" cmpd="sng" w="19050">
            <a:solidFill>
              <a:schemeClr val="accent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Umesh Kant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61" name="Shape 361"/>
        <p:cNvGrpSpPr/>
        <p:nvPr/>
      </p:nvGrpSpPr>
      <p:grpSpPr>
        <a:xfrm>
          <a:off x="0" y="0"/>
          <a:ext cx="0" cy="0"/>
          <a:chOff x="0" y="0"/>
          <a:chExt cx="0" cy="0"/>
        </a:xfrm>
      </p:grpSpPr>
      <p:sp>
        <p:nvSpPr>
          <p:cNvPr id="362" name="Google Shape;362;p43"/>
          <p:cNvSpPr txBox="1"/>
          <p:nvPr>
            <p:ph type="title"/>
          </p:nvPr>
        </p:nvSpPr>
        <p:spPr>
          <a:xfrm>
            <a:off x="613750" y="445025"/>
            <a:ext cx="32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Agenda</a:t>
            </a:r>
            <a:endParaRPr>
              <a:solidFill>
                <a:srgbClr val="002676"/>
              </a:solidFill>
              <a:latin typeface="Inter"/>
              <a:ea typeface="Inter"/>
              <a:cs typeface="Inter"/>
              <a:sym typeface="Inter"/>
            </a:endParaRPr>
          </a:p>
        </p:txBody>
      </p:sp>
      <p:sp>
        <p:nvSpPr>
          <p:cNvPr id="363" name="Google Shape;363;p43"/>
          <p:cNvSpPr/>
          <p:nvPr/>
        </p:nvSpPr>
        <p:spPr>
          <a:xfrm>
            <a:off x="653863" y="1129631"/>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1</a:t>
            </a:r>
            <a:endParaRPr b="1" sz="1800">
              <a:solidFill>
                <a:schemeClr val="lt1"/>
              </a:solidFill>
              <a:latin typeface="Source Serif 4"/>
              <a:ea typeface="Source Serif 4"/>
              <a:cs typeface="Source Serif 4"/>
              <a:sym typeface="Source Serif 4"/>
            </a:endParaRPr>
          </a:p>
        </p:txBody>
      </p:sp>
      <p:sp>
        <p:nvSpPr>
          <p:cNvPr id="364" name="Google Shape;364;p43"/>
          <p:cNvSpPr/>
          <p:nvPr/>
        </p:nvSpPr>
        <p:spPr>
          <a:xfrm>
            <a:off x="653863" y="1616202"/>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2</a:t>
            </a:r>
            <a:endParaRPr b="1" sz="1800">
              <a:solidFill>
                <a:schemeClr val="lt1"/>
              </a:solidFill>
              <a:latin typeface="Source Serif 4"/>
              <a:ea typeface="Source Serif 4"/>
              <a:cs typeface="Source Serif 4"/>
              <a:sym typeface="Source Serif 4"/>
            </a:endParaRPr>
          </a:p>
        </p:txBody>
      </p:sp>
      <p:sp>
        <p:nvSpPr>
          <p:cNvPr id="365" name="Google Shape;365;p43"/>
          <p:cNvSpPr/>
          <p:nvPr/>
        </p:nvSpPr>
        <p:spPr>
          <a:xfrm>
            <a:off x="653863" y="2102773"/>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3</a:t>
            </a:r>
            <a:endParaRPr sz="1800">
              <a:solidFill>
                <a:schemeClr val="lt1"/>
              </a:solidFill>
              <a:latin typeface="Source Serif 4 SemiBold"/>
              <a:ea typeface="Source Serif 4 SemiBold"/>
              <a:cs typeface="Source Serif 4 SemiBold"/>
              <a:sym typeface="Source Serif 4 SemiBold"/>
            </a:endParaRPr>
          </a:p>
        </p:txBody>
      </p:sp>
      <p:pic>
        <p:nvPicPr>
          <p:cNvPr id="366" name="Google Shape;366;p43"/>
          <p:cNvPicPr preferRelativeResize="0"/>
          <p:nvPr/>
        </p:nvPicPr>
        <p:blipFill rotWithShape="1">
          <a:blip r:embed="rId3">
            <a:alphaModFix/>
          </a:blip>
          <a:srcRect b="0" l="0" r="0" t="8659"/>
          <a:stretch/>
        </p:blipFill>
        <p:spPr>
          <a:xfrm>
            <a:off x="5404885" y="0"/>
            <a:ext cx="3739116" cy="5143501"/>
          </a:xfrm>
          <a:prstGeom prst="rect">
            <a:avLst/>
          </a:prstGeom>
          <a:noFill/>
          <a:ln>
            <a:noFill/>
          </a:ln>
        </p:spPr>
      </p:pic>
      <p:sp>
        <p:nvSpPr>
          <p:cNvPr id="367" name="Google Shape;367;p43"/>
          <p:cNvSpPr txBox="1"/>
          <p:nvPr/>
        </p:nvSpPr>
        <p:spPr>
          <a:xfrm>
            <a:off x="1221225" y="111837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Introduction</a:t>
            </a:r>
            <a:endParaRPr sz="1600">
              <a:solidFill>
                <a:srgbClr val="9E9E9E"/>
              </a:solidFill>
              <a:latin typeface="Inter"/>
              <a:ea typeface="Inter"/>
              <a:cs typeface="Inter"/>
              <a:sym typeface="Inter"/>
            </a:endParaRPr>
          </a:p>
        </p:txBody>
      </p:sp>
      <p:sp>
        <p:nvSpPr>
          <p:cNvPr id="368" name="Google Shape;368;p43"/>
          <p:cNvSpPr txBox="1"/>
          <p:nvPr/>
        </p:nvSpPr>
        <p:spPr>
          <a:xfrm>
            <a:off x="1221225" y="160495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Project description</a:t>
            </a:r>
            <a:endParaRPr sz="1600">
              <a:solidFill>
                <a:srgbClr val="9E9E9E"/>
              </a:solidFill>
              <a:latin typeface="Inter"/>
              <a:ea typeface="Inter"/>
              <a:cs typeface="Inter"/>
              <a:sym typeface="Inter"/>
            </a:endParaRPr>
          </a:p>
        </p:txBody>
      </p:sp>
      <p:sp>
        <p:nvSpPr>
          <p:cNvPr id="369" name="Google Shape;369;p43"/>
          <p:cNvSpPr txBox="1"/>
          <p:nvPr/>
        </p:nvSpPr>
        <p:spPr>
          <a:xfrm>
            <a:off x="1221225" y="209152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EDA</a:t>
            </a:r>
            <a:endParaRPr sz="1600">
              <a:solidFill>
                <a:srgbClr val="9E9E9E"/>
              </a:solidFill>
              <a:latin typeface="Inter"/>
              <a:ea typeface="Inter"/>
              <a:cs typeface="Inter"/>
              <a:sym typeface="Inter"/>
            </a:endParaRPr>
          </a:p>
        </p:txBody>
      </p:sp>
      <p:sp>
        <p:nvSpPr>
          <p:cNvPr id="370" name="Google Shape;370;p43"/>
          <p:cNvSpPr/>
          <p:nvPr/>
        </p:nvSpPr>
        <p:spPr>
          <a:xfrm>
            <a:off x="653863" y="25893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4</a:t>
            </a:r>
            <a:endParaRPr sz="1800">
              <a:solidFill>
                <a:schemeClr val="lt1"/>
              </a:solidFill>
              <a:latin typeface="Source Serif 4 SemiBold"/>
              <a:ea typeface="Source Serif 4 SemiBold"/>
              <a:cs typeface="Source Serif 4 SemiBold"/>
              <a:sym typeface="Source Serif 4 SemiBold"/>
            </a:endParaRPr>
          </a:p>
        </p:txBody>
      </p:sp>
      <p:sp>
        <p:nvSpPr>
          <p:cNvPr id="371" name="Google Shape;371;p43"/>
          <p:cNvSpPr txBox="1"/>
          <p:nvPr/>
        </p:nvSpPr>
        <p:spPr>
          <a:xfrm>
            <a:off x="1221225" y="257810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Modeling Pipelines</a:t>
            </a:r>
            <a:endParaRPr sz="1600">
              <a:solidFill>
                <a:srgbClr val="9E9E9E"/>
              </a:solidFill>
              <a:latin typeface="Inter"/>
              <a:ea typeface="Inter"/>
              <a:cs typeface="Inter"/>
              <a:sym typeface="Inter"/>
            </a:endParaRPr>
          </a:p>
        </p:txBody>
      </p:sp>
      <p:sp>
        <p:nvSpPr>
          <p:cNvPr id="372" name="Google Shape;372;p43"/>
          <p:cNvSpPr/>
          <p:nvPr/>
        </p:nvSpPr>
        <p:spPr>
          <a:xfrm>
            <a:off x="653863" y="3075919"/>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5</a:t>
            </a:r>
            <a:endParaRPr sz="1800">
              <a:solidFill>
                <a:schemeClr val="lt1"/>
              </a:solidFill>
              <a:latin typeface="Source Serif 4 SemiBold"/>
              <a:ea typeface="Source Serif 4 SemiBold"/>
              <a:cs typeface="Source Serif 4 SemiBold"/>
              <a:sym typeface="Source Serif 4 SemiBold"/>
            </a:endParaRPr>
          </a:p>
        </p:txBody>
      </p:sp>
      <p:sp>
        <p:nvSpPr>
          <p:cNvPr id="373" name="Google Shape;373;p43"/>
          <p:cNvSpPr txBox="1"/>
          <p:nvPr/>
        </p:nvSpPr>
        <p:spPr>
          <a:xfrm>
            <a:off x="1221225" y="3064675"/>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Results and Discussion of Results</a:t>
            </a:r>
            <a:endParaRPr sz="1600">
              <a:solidFill>
                <a:srgbClr val="9E9E9E"/>
              </a:solidFill>
              <a:latin typeface="Inter"/>
              <a:ea typeface="Inter"/>
              <a:cs typeface="Inter"/>
              <a:sym typeface="Inter"/>
            </a:endParaRPr>
          </a:p>
        </p:txBody>
      </p:sp>
      <p:sp>
        <p:nvSpPr>
          <p:cNvPr id="374" name="Google Shape;374;p43"/>
          <p:cNvSpPr/>
          <p:nvPr/>
        </p:nvSpPr>
        <p:spPr>
          <a:xfrm>
            <a:off x="653863" y="3536844"/>
            <a:ext cx="408600" cy="4086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6</a:t>
            </a:r>
            <a:endParaRPr sz="1800">
              <a:solidFill>
                <a:schemeClr val="lt1"/>
              </a:solidFill>
              <a:latin typeface="Source Serif 4 SemiBold"/>
              <a:ea typeface="Source Serif 4 SemiBold"/>
              <a:cs typeface="Source Serif 4 SemiBold"/>
              <a:sym typeface="Source Serif 4 SemiBold"/>
            </a:endParaRPr>
          </a:p>
        </p:txBody>
      </p:sp>
      <p:sp>
        <p:nvSpPr>
          <p:cNvPr id="375" name="Google Shape;375;p43"/>
          <p:cNvSpPr txBox="1"/>
          <p:nvPr/>
        </p:nvSpPr>
        <p:spPr>
          <a:xfrm>
            <a:off x="1221225" y="35256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Conclusion</a:t>
            </a:r>
            <a:endParaRPr sz="1600">
              <a:solidFill>
                <a:schemeClr val="dk1"/>
              </a:solidFill>
              <a:latin typeface="Inter"/>
              <a:ea typeface="Inter"/>
              <a:cs typeface="Inter"/>
              <a:sym typeface="Inter"/>
            </a:endParaRPr>
          </a:p>
        </p:txBody>
      </p:sp>
      <p:sp>
        <p:nvSpPr>
          <p:cNvPr id="376" name="Google Shape;376;p43"/>
          <p:cNvSpPr/>
          <p:nvPr/>
        </p:nvSpPr>
        <p:spPr>
          <a:xfrm>
            <a:off x="653863" y="40356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7</a:t>
            </a:r>
            <a:endParaRPr sz="1800">
              <a:solidFill>
                <a:schemeClr val="lt1"/>
              </a:solidFill>
              <a:latin typeface="Source Serif 4 SemiBold"/>
              <a:ea typeface="Source Serif 4 SemiBold"/>
              <a:cs typeface="Source Serif 4 SemiBold"/>
              <a:sym typeface="Source Serif 4 SemiBold"/>
            </a:endParaRPr>
          </a:p>
        </p:txBody>
      </p:sp>
      <p:sp>
        <p:nvSpPr>
          <p:cNvPr id="377" name="Google Shape;377;p43"/>
          <p:cNvSpPr txBox="1"/>
          <p:nvPr/>
        </p:nvSpPr>
        <p:spPr>
          <a:xfrm>
            <a:off x="1221225" y="40244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Credit Assignment Plan</a:t>
            </a:r>
            <a:endParaRPr sz="1600">
              <a:solidFill>
                <a:srgbClr val="9E9E9E"/>
              </a:solidFill>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83" name="Google Shape;383;p44"/>
          <p:cNvSpPr txBox="1"/>
          <p:nvPr>
            <p:ph idx="1" type="body"/>
          </p:nvPr>
        </p:nvSpPr>
        <p:spPr>
          <a:xfrm>
            <a:off x="613750" y="1152475"/>
            <a:ext cx="79263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Extracted and ranked feature importance scores using contextual knowledge and correlation matrices to determine the most influential predictors for delay predictions.</a:t>
            </a:r>
            <a:endParaRPr/>
          </a:p>
          <a:p>
            <a:pPr indent="-342900" lvl="0" marL="457200" rtl="0" algn="l">
              <a:spcBef>
                <a:spcPts val="0"/>
              </a:spcBef>
              <a:spcAft>
                <a:spcPts val="0"/>
              </a:spcAft>
              <a:buSzPts val="1800"/>
              <a:buChar char="●"/>
            </a:pPr>
            <a:r>
              <a:rPr lang="en"/>
              <a:t>Constructed a pipeline incorporating essential preprocessing steps including indexing, vector assembling, and scaling.</a:t>
            </a:r>
            <a:endParaRPr/>
          </a:p>
          <a:p>
            <a:pPr indent="-342900" lvl="0" marL="457200" rtl="0" algn="l">
              <a:spcBef>
                <a:spcPts val="0"/>
              </a:spcBef>
              <a:spcAft>
                <a:spcPts val="0"/>
              </a:spcAft>
              <a:buSzPts val="1800"/>
              <a:buChar char="●"/>
            </a:pPr>
            <a:r>
              <a:rPr lang="en"/>
              <a:t>Employed grid search to identify optimal hyperparameters.</a:t>
            </a:r>
            <a:endParaRPr/>
          </a:p>
          <a:p>
            <a:pPr indent="-342900" lvl="0" marL="457200" rtl="0" algn="l">
              <a:spcBef>
                <a:spcPts val="0"/>
              </a:spcBef>
              <a:spcAft>
                <a:spcPts val="0"/>
              </a:spcAft>
              <a:buSzPts val="1800"/>
              <a:buChar char="●"/>
            </a:pPr>
            <a:r>
              <a:rPr lang="en"/>
              <a:t>Developed </a:t>
            </a:r>
            <a:r>
              <a:rPr lang="en"/>
              <a:t>a calibration process to balance model evaluation scores to prevent bias from down-sampling.</a:t>
            </a:r>
            <a:endParaRPr/>
          </a:p>
          <a:p>
            <a:pPr indent="-342900" lvl="0" marL="457200" rtl="0" algn="l">
              <a:spcBef>
                <a:spcPts val="0"/>
              </a:spcBef>
              <a:spcAft>
                <a:spcPts val="0"/>
              </a:spcAft>
              <a:buSzPts val="1800"/>
              <a:buChar char="●"/>
            </a:pPr>
            <a:r>
              <a:rPr lang="en"/>
              <a:t>The calibrated Single-Layer MLP model achieved balanced performance across all evaluated metrics, demonstrating robustness in predicting delays.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Model</a:t>
            </a:r>
            <a:endParaRPr/>
          </a:p>
        </p:txBody>
      </p:sp>
      <p:sp>
        <p:nvSpPr>
          <p:cNvPr id="389" name="Google Shape;389;p45"/>
          <p:cNvSpPr txBox="1"/>
          <p:nvPr>
            <p:ph idx="1" type="body"/>
          </p:nvPr>
        </p:nvSpPr>
        <p:spPr>
          <a:xfrm>
            <a:off x="613750" y="1152475"/>
            <a:ext cx="79263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Single Layer Multilayer Perceptron (MLP)</a:t>
            </a:r>
            <a:endParaRPr/>
          </a:p>
          <a:p>
            <a:pPr indent="-334327" lvl="0" marL="457200" rtl="0" algn="l">
              <a:spcBef>
                <a:spcPts val="1200"/>
              </a:spcBef>
              <a:spcAft>
                <a:spcPts val="0"/>
              </a:spcAft>
              <a:buSzPct val="100000"/>
              <a:buChar char="●"/>
            </a:pPr>
            <a:r>
              <a:rPr lang="en"/>
              <a:t># of Features: </a:t>
            </a:r>
            <a:endParaRPr/>
          </a:p>
          <a:p>
            <a:pPr indent="-310832" lvl="1" marL="914400" rtl="0" algn="l">
              <a:spcBef>
                <a:spcPts val="0"/>
              </a:spcBef>
              <a:spcAft>
                <a:spcPts val="0"/>
              </a:spcAft>
              <a:buSzPct val="100000"/>
              <a:buChar char="○"/>
            </a:pPr>
            <a:r>
              <a:rPr lang="en"/>
              <a:t>32 Features (MinMaxScaled)</a:t>
            </a:r>
            <a:endParaRPr/>
          </a:p>
          <a:p>
            <a:pPr indent="-334327" lvl="0" marL="457200" rtl="0" algn="l">
              <a:spcBef>
                <a:spcPts val="0"/>
              </a:spcBef>
              <a:spcAft>
                <a:spcPts val="0"/>
              </a:spcAft>
              <a:buSzPct val="100000"/>
              <a:buChar char="●"/>
            </a:pPr>
            <a:r>
              <a:rPr lang="en"/>
              <a:t>Top 10 Best Features (LR)</a:t>
            </a:r>
            <a:endParaRPr/>
          </a:p>
          <a:p>
            <a:pPr indent="-310832" lvl="1" marL="914400" rtl="0" algn="l">
              <a:spcBef>
                <a:spcPts val="0"/>
              </a:spcBef>
              <a:spcAft>
                <a:spcPts val="0"/>
              </a:spcAft>
              <a:buSzPct val="100000"/>
              <a:buChar char="○"/>
            </a:pPr>
            <a:r>
              <a:rPr lang="en"/>
              <a:t>DAY_OF_MONTH, ELEVATION, sched_depart_unix, HourlyWindDirection, rolling_3mo_delay_count, HourlyDryBulbTemperature, OP_UNIQUE_CARRIER = F9, OP_UNIQUE_CARRIER = G4, OP_UNIQUE_CARRIER = B6, OP_UNIQUE_CARRIER = VX</a:t>
            </a:r>
            <a:endParaRPr/>
          </a:p>
          <a:p>
            <a:pPr indent="-334327" lvl="0" marL="457200" rtl="0" algn="l">
              <a:spcBef>
                <a:spcPts val="0"/>
              </a:spcBef>
              <a:spcAft>
                <a:spcPts val="0"/>
              </a:spcAft>
              <a:buSzPct val="100000"/>
              <a:buChar char="●"/>
            </a:pPr>
            <a:r>
              <a:rPr lang="en"/>
              <a:t>HyperParameters</a:t>
            </a:r>
            <a:endParaRPr/>
          </a:p>
          <a:p>
            <a:pPr indent="-310832" lvl="1" marL="914400" rtl="0" algn="l">
              <a:spcBef>
                <a:spcPts val="0"/>
              </a:spcBef>
              <a:spcAft>
                <a:spcPts val="0"/>
              </a:spcAft>
              <a:buSzPct val="100000"/>
              <a:buChar char="○"/>
            </a:pPr>
            <a:r>
              <a:rPr lang="en"/>
              <a:t>layers=[32, 30, 15, 2], maxIter=100, stepSize=0.01</a:t>
            </a:r>
            <a:endParaRPr/>
          </a:p>
          <a:p>
            <a:pPr indent="-334327" lvl="0" marL="457200" rtl="0" algn="l">
              <a:spcBef>
                <a:spcPts val="0"/>
              </a:spcBef>
              <a:spcAft>
                <a:spcPts val="0"/>
              </a:spcAft>
              <a:buSzPct val="100000"/>
              <a:buChar char="●"/>
            </a:pPr>
            <a:r>
              <a:rPr lang="en"/>
              <a:t>Performance Metrics:</a:t>
            </a:r>
            <a:endParaRPr/>
          </a:p>
          <a:p>
            <a:pPr indent="-310832" lvl="1" marL="914400" rtl="0" algn="l">
              <a:spcBef>
                <a:spcPts val="0"/>
              </a:spcBef>
              <a:spcAft>
                <a:spcPts val="0"/>
              </a:spcAft>
              <a:buSzPct val="100000"/>
              <a:buChar char="○"/>
            </a:pPr>
            <a:r>
              <a:rPr lang="en"/>
              <a:t>Precision=0.8232</a:t>
            </a:r>
            <a:endParaRPr/>
          </a:p>
          <a:p>
            <a:pPr indent="-310832" lvl="1" marL="914400" rtl="0" algn="l">
              <a:spcBef>
                <a:spcPts val="0"/>
              </a:spcBef>
              <a:spcAft>
                <a:spcPts val="0"/>
              </a:spcAft>
              <a:buSzPct val="100000"/>
              <a:buChar char="○"/>
            </a:pPr>
            <a:r>
              <a:rPr lang="en"/>
              <a:t>Recall=0.6961</a:t>
            </a:r>
            <a:endParaRPr/>
          </a:p>
          <a:p>
            <a:pPr indent="-310832" lvl="1" marL="914400" rtl="0" algn="l">
              <a:spcBef>
                <a:spcPts val="0"/>
              </a:spcBef>
              <a:spcAft>
                <a:spcPts val="0"/>
              </a:spcAft>
              <a:buSzPct val="100000"/>
              <a:buChar char="○"/>
            </a:pPr>
            <a:r>
              <a:rPr lang="en"/>
              <a:t>AUC=0.8992</a:t>
            </a:r>
            <a:endParaRPr/>
          </a:p>
          <a:p>
            <a:pPr indent="-310832" lvl="1" marL="914400" rtl="0" algn="l">
              <a:spcBef>
                <a:spcPts val="0"/>
              </a:spcBef>
              <a:spcAft>
                <a:spcPts val="0"/>
              </a:spcAft>
              <a:buSzPct val="100000"/>
              <a:buChar char="○"/>
            </a:pPr>
            <a:r>
              <a:rPr lang="en"/>
              <a:t>F1=0.7544</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ph type="title"/>
          </p:nvPr>
        </p:nvSpPr>
        <p:spPr>
          <a:xfrm>
            <a:off x="613750" y="445025"/>
            <a:ext cx="79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Next Steps </a:t>
            </a:r>
            <a:r>
              <a:rPr lang="en" sz="1700">
                <a:solidFill>
                  <a:srgbClr val="002676"/>
                </a:solidFill>
                <a:latin typeface="Inter"/>
                <a:ea typeface="Inter"/>
                <a:cs typeface="Inter"/>
                <a:sym typeface="Inter"/>
              </a:rPr>
              <a:t>(Prior to Report Submission)</a:t>
            </a:r>
            <a:endParaRPr sz="1700">
              <a:solidFill>
                <a:srgbClr val="002676"/>
              </a:solidFill>
              <a:latin typeface="Inter"/>
              <a:ea typeface="Inter"/>
              <a:cs typeface="Inter"/>
              <a:sym typeface="Inter"/>
            </a:endParaRPr>
          </a:p>
        </p:txBody>
      </p:sp>
      <p:sp>
        <p:nvSpPr>
          <p:cNvPr id="395" name="Google Shape;395;p46"/>
          <p:cNvSpPr txBox="1"/>
          <p:nvPr/>
        </p:nvSpPr>
        <p:spPr>
          <a:xfrm>
            <a:off x="613750" y="1388575"/>
            <a:ext cx="7926300" cy="33867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b="1" lang="en" sz="1800">
                <a:solidFill>
                  <a:schemeClr val="dk2"/>
                </a:solidFill>
              </a:rPr>
              <a:t>Decision Trees:</a:t>
            </a:r>
            <a:r>
              <a:rPr lang="en" sz="1800">
                <a:solidFill>
                  <a:schemeClr val="dk2"/>
                </a:solidFill>
              </a:rPr>
              <a:t> Implement decision trees for their interpretability, inherent feature selection, and their effectiveness in capturing non-linear relationships.</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Ensemble Approaches: </a:t>
            </a:r>
            <a:r>
              <a:rPr lang="en" sz="1800">
                <a:solidFill>
                  <a:schemeClr val="dk2"/>
                </a:solidFill>
              </a:rPr>
              <a:t>Integrating advanced models through ensemble techniques like boosting or stacking to further improve predictive performance.</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Hyperparameter Tuning:</a:t>
            </a:r>
            <a:r>
              <a:rPr lang="en" sz="1800">
                <a:solidFill>
                  <a:schemeClr val="dk2"/>
                </a:solidFill>
              </a:rPr>
              <a:t> Continue to experiment with hyperparameter tuning (e.g., depth for trees, number of neurons and layers for MLP) to identify the optimal balance between model complexity and generalization.</a:t>
            </a: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99" name="Shape 399"/>
        <p:cNvGrpSpPr/>
        <p:nvPr/>
      </p:nvGrpSpPr>
      <p:grpSpPr>
        <a:xfrm>
          <a:off x="0" y="0"/>
          <a:ext cx="0" cy="0"/>
          <a:chOff x="0" y="0"/>
          <a:chExt cx="0" cy="0"/>
        </a:xfrm>
      </p:grpSpPr>
      <p:sp>
        <p:nvSpPr>
          <p:cNvPr id="400" name="Google Shape;400;p47"/>
          <p:cNvSpPr txBox="1"/>
          <p:nvPr>
            <p:ph type="title"/>
          </p:nvPr>
        </p:nvSpPr>
        <p:spPr>
          <a:xfrm>
            <a:off x="613750" y="445025"/>
            <a:ext cx="32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Agenda</a:t>
            </a:r>
            <a:endParaRPr>
              <a:solidFill>
                <a:srgbClr val="002676"/>
              </a:solidFill>
              <a:latin typeface="Inter"/>
              <a:ea typeface="Inter"/>
              <a:cs typeface="Inter"/>
              <a:sym typeface="Inter"/>
            </a:endParaRPr>
          </a:p>
        </p:txBody>
      </p:sp>
      <p:sp>
        <p:nvSpPr>
          <p:cNvPr id="401" name="Google Shape;401;p47"/>
          <p:cNvSpPr/>
          <p:nvPr/>
        </p:nvSpPr>
        <p:spPr>
          <a:xfrm>
            <a:off x="653863" y="1129631"/>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1</a:t>
            </a:r>
            <a:endParaRPr b="1" sz="1800">
              <a:solidFill>
                <a:schemeClr val="lt1"/>
              </a:solidFill>
              <a:latin typeface="Source Serif 4"/>
              <a:ea typeface="Source Serif 4"/>
              <a:cs typeface="Source Serif 4"/>
              <a:sym typeface="Source Serif 4"/>
            </a:endParaRPr>
          </a:p>
        </p:txBody>
      </p:sp>
      <p:sp>
        <p:nvSpPr>
          <p:cNvPr id="402" name="Google Shape;402;p47"/>
          <p:cNvSpPr/>
          <p:nvPr/>
        </p:nvSpPr>
        <p:spPr>
          <a:xfrm>
            <a:off x="653863" y="1616202"/>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2</a:t>
            </a:r>
            <a:endParaRPr b="1" sz="1800">
              <a:solidFill>
                <a:schemeClr val="lt1"/>
              </a:solidFill>
              <a:latin typeface="Source Serif 4"/>
              <a:ea typeface="Source Serif 4"/>
              <a:cs typeface="Source Serif 4"/>
              <a:sym typeface="Source Serif 4"/>
            </a:endParaRPr>
          </a:p>
        </p:txBody>
      </p:sp>
      <p:sp>
        <p:nvSpPr>
          <p:cNvPr id="403" name="Google Shape;403;p47"/>
          <p:cNvSpPr/>
          <p:nvPr/>
        </p:nvSpPr>
        <p:spPr>
          <a:xfrm>
            <a:off x="653863" y="2102773"/>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3</a:t>
            </a:r>
            <a:endParaRPr sz="1800">
              <a:solidFill>
                <a:schemeClr val="lt1"/>
              </a:solidFill>
              <a:latin typeface="Source Serif 4 SemiBold"/>
              <a:ea typeface="Source Serif 4 SemiBold"/>
              <a:cs typeface="Source Serif 4 SemiBold"/>
              <a:sym typeface="Source Serif 4 SemiBold"/>
            </a:endParaRPr>
          </a:p>
        </p:txBody>
      </p:sp>
      <p:pic>
        <p:nvPicPr>
          <p:cNvPr id="404" name="Google Shape;404;p47"/>
          <p:cNvPicPr preferRelativeResize="0"/>
          <p:nvPr/>
        </p:nvPicPr>
        <p:blipFill rotWithShape="1">
          <a:blip r:embed="rId3">
            <a:alphaModFix/>
          </a:blip>
          <a:srcRect b="0" l="0" r="0" t="8659"/>
          <a:stretch/>
        </p:blipFill>
        <p:spPr>
          <a:xfrm>
            <a:off x="5404885" y="0"/>
            <a:ext cx="3739116" cy="5143501"/>
          </a:xfrm>
          <a:prstGeom prst="rect">
            <a:avLst/>
          </a:prstGeom>
          <a:noFill/>
          <a:ln>
            <a:noFill/>
          </a:ln>
        </p:spPr>
      </p:pic>
      <p:sp>
        <p:nvSpPr>
          <p:cNvPr id="405" name="Google Shape;405;p47"/>
          <p:cNvSpPr txBox="1"/>
          <p:nvPr/>
        </p:nvSpPr>
        <p:spPr>
          <a:xfrm>
            <a:off x="1221225" y="111837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Introduction</a:t>
            </a:r>
            <a:endParaRPr sz="1600">
              <a:solidFill>
                <a:srgbClr val="9E9E9E"/>
              </a:solidFill>
              <a:latin typeface="Inter"/>
              <a:ea typeface="Inter"/>
              <a:cs typeface="Inter"/>
              <a:sym typeface="Inter"/>
            </a:endParaRPr>
          </a:p>
        </p:txBody>
      </p:sp>
      <p:sp>
        <p:nvSpPr>
          <p:cNvPr id="406" name="Google Shape;406;p47"/>
          <p:cNvSpPr txBox="1"/>
          <p:nvPr/>
        </p:nvSpPr>
        <p:spPr>
          <a:xfrm>
            <a:off x="1221225" y="160495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Project description</a:t>
            </a:r>
            <a:endParaRPr sz="1600">
              <a:solidFill>
                <a:srgbClr val="9E9E9E"/>
              </a:solidFill>
              <a:latin typeface="Inter"/>
              <a:ea typeface="Inter"/>
              <a:cs typeface="Inter"/>
              <a:sym typeface="Inter"/>
            </a:endParaRPr>
          </a:p>
        </p:txBody>
      </p:sp>
      <p:sp>
        <p:nvSpPr>
          <p:cNvPr id="407" name="Google Shape;407;p47"/>
          <p:cNvSpPr txBox="1"/>
          <p:nvPr/>
        </p:nvSpPr>
        <p:spPr>
          <a:xfrm>
            <a:off x="1221225" y="209152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EDA</a:t>
            </a:r>
            <a:endParaRPr sz="1600">
              <a:solidFill>
                <a:srgbClr val="9E9E9E"/>
              </a:solidFill>
              <a:latin typeface="Inter"/>
              <a:ea typeface="Inter"/>
              <a:cs typeface="Inter"/>
              <a:sym typeface="Inter"/>
            </a:endParaRPr>
          </a:p>
        </p:txBody>
      </p:sp>
      <p:sp>
        <p:nvSpPr>
          <p:cNvPr id="408" name="Google Shape;408;p47"/>
          <p:cNvSpPr/>
          <p:nvPr/>
        </p:nvSpPr>
        <p:spPr>
          <a:xfrm>
            <a:off x="653863" y="25893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4</a:t>
            </a:r>
            <a:endParaRPr sz="1800">
              <a:solidFill>
                <a:schemeClr val="lt1"/>
              </a:solidFill>
              <a:latin typeface="Source Serif 4 SemiBold"/>
              <a:ea typeface="Source Serif 4 SemiBold"/>
              <a:cs typeface="Source Serif 4 SemiBold"/>
              <a:sym typeface="Source Serif 4 SemiBold"/>
            </a:endParaRPr>
          </a:p>
        </p:txBody>
      </p:sp>
      <p:sp>
        <p:nvSpPr>
          <p:cNvPr id="409" name="Google Shape;409;p47"/>
          <p:cNvSpPr txBox="1"/>
          <p:nvPr/>
        </p:nvSpPr>
        <p:spPr>
          <a:xfrm>
            <a:off x="1221225" y="257810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Modeling Pipelines</a:t>
            </a:r>
            <a:endParaRPr sz="1600">
              <a:solidFill>
                <a:srgbClr val="9E9E9E"/>
              </a:solidFill>
              <a:latin typeface="Inter"/>
              <a:ea typeface="Inter"/>
              <a:cs typeface="Inter"/>
              <a:sym typeface="Inter"/>
            </a:endParaRPr>
          </a:p>
        </p:txBody>
      </p:sp>
      <p:sp>
        <p:nvSpPr>
          <p:cNvPr id="410" name="Google Shape;410;p47"/>
          <p:cNvSpPr/>
          <p:nvPr/>
        </p:nvSpPr>
        <p:spPr>
          <a:xfrm>
            <a:off x="653863" y="3075919"/>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5</a:t>
            </a:r>
            <a:endParaRPr sz="1800">
              <a:solidFill>
                <a:schemeClr val="lt1"/>
              </a:solidFill>
              <a:latin typeface="Source Serif 4 SemiBold"/>
              <a:ea typeface="Source Serif 4 SemiBold"/>
              <a:cs typeface="Source Serif 4 SemiBold"/>
              <a:sym typeface="Source Serif 4 SemiBold"/>
            </a:endParaRPr>
          </a:p>
        </p:txBody>
      </p:sp>
      <p:sp>
        <p:nvSpPr>
          <p:cNvPr id="411" name="Google Shape;411;p47"/>
          <p:cNvSpPr txBox="1"/>
          <p:nvPr/>
        </p:nvSpPr>
        <p:spPr>
          <a:xfrm>
            <a:off x="1221225" y="3064675"/>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Results and Discussion of Results</a:t>
            </a:r>
            <a:endParaRPr sz="1600">
              <a:solidFill>
                <a:srgbClr val="9E9E9E"/>
              </a:solidFill>
              <a:latin typeface="Inter"/>
              <a:ea typeface="Inter"/>
              <a:cs typeface="Inter"/>
              <a:sym typeface="Inter"/>
            </a:endParaRPr>
          </a:p>
        </p:txBody>
      </p:sp>
      <p:sp>
        <p:nvSpPr>
          <p:cNvPr id="412" name="Google Shape;412;p47"/>
          <p:cNvSpPr/>
          <p:nvPr/>
        </p:nvSpPr>
        <p:spPr>
          <a:xfrm>
            <a:off x="653863" y="35368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6</a:t>
            </a:r>
            <a:endParaRPr sz="1800">
              <a:solidFill>
                <a:schemeClr val="lt1"/>
              </a:solidFill>
              <a:latin typeface="Source Serif 4 SemiBold"/>
              <a:ea typeface="Source Serif 4 SemiBold"/>
              <a:cs typeface="Source Serif 4 SemiBold"/>
              <a:sym typeface="Source Serif 4 SemiBold"/>
            </a:endParaRPr>
          </a:p>
        </p:txBody>
      </p:sp>
      <p:sp>
        <p:nvSpPr>
          <p:cNvPr id="413" name="Google Shape;413;p47"/>
          <p:cNvSpPr txBox="1"/>
          <p:nvPr/>
        </p:nvSpPr>
        <p:spPr>
          <a:xfrm>
            <a:off x="1221225" y="35256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Conclusion</a:t>
            </a:r>
            <a:endParaRPr sz="1600">
              <a:solidFill>
                <a:srgbClr val="9E9E9E"/>
              </a:solidFill>
              <a:latin typeface="Inter"/>
              <a:ea typeface="Inter"/>
              <a:cs typeface="Inter"/>
              <a:sym typeface="Inter"/>
            </a:endParaRPr>
          </a:p>
        </p:txBody>
      </p:sp>
      <p:sp>
        <p:nvSpPr>
          <p:cNvPr id="414" name="Google Shape;414;p47"/>
          <p:cNvSpPr/>
          <p:nvPr/>
        </p:nvSpPr>
        <p:spPr>
          <a:xfrm>
            <a:off x="653863" y="4035644"/>
            <a:ext cx="408600" cy="4086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7</a:t>
            </a:r>
            <a:endParaRPr sz="1800">
              <a:solidFill>
                <a:schemeClr val="lt1"/>
              </a:solidFill>
              <a:latin typeface="Source Serif 4 SemiBold"/>
              <a:ea typeface="Source Serif 4 SemiBold"/>
              <a:cs typeface="Source Serif 4 SemiBold"/>
              <a:sym typeface="Source Serif 4 SemiBold"/>
            </a:endParaRPr>
          </a:p>
        </p:txBody>
      </p:sp>
      <p:sp>
        <p:nvSpPr>
          <p:cNvPr id="415" name="Google Shape;415;p47"/>
          <p:cNvSpPr txBox="1"/>
          <p:nvPr/>
        </p:nvSpPr>
        <p:spPr>
          <a:xfrm>
            <a:off x="1221225" y="40244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Credit Assignment Plan</a:t>
            </a:r>
            <a:endParaRPr sz="160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8"/>
          <p:cNvSpPr txBox="1"/>
          <p:nvPr>
            <p:ph type="title"/>
          </p:nvPr>
        </p:nvSpPr>
        <p:spPr>
          <a:xfrm>
            <a:off x="613750" y="445025"/>
            <a:ext cx="79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Credit Assignment Plan</a:t>
            </a:r>
            <a:endParaRPr>
              <a:solidFill>
                <a:srgbClr val="002676"/>
              </a:solidFill>
              <a:latin typeface="Inter"/>
              <a:ea typeface="Inter"/>
              <a:cs typeface="Inter"/>
              <a:sym typeface="Inter"/>
            </a:endParaRPr>
          </a:p>
        </p:txBody>
      </p:sp>
      <p:graphicFrame>
        <p:nvGraphicFramePr>
          <p:cNvPr id="421" name="Google Shape;421;p48"/>
          <p:cNvGraphicFramePr/>
          <p:nvPr/>
        </p:nvGraphicFramePr>
        <p:xfrm>
          <a:off x="784775" y="1059150"/>
          <a:ext cx="3000000" cy="3000000"/>
        </p:xfrm>
        <a:graphic>
          <a:graphicData uri="http://schemas.openxmlformats.org/drawingml/2006/table">
            <a:tbl>
              <a:tblPr>
                <a:noFill/>
                <a:tableStyleId>{BC0287FF-7DB5-4665-AAF2-DF1F6B5FB17D}</a:tableStyleId>
              </a:tblPr>
              <a:tblGrid>
                <a:gridCol w="2277900"/>
                <a:gridCol w="5315550"/>
              </a:tblGrid>
              <a:tr h="298650">
                <a:tc>
                  <a:txBody>
                    <a:bodyPr/>
                    <a:lstStyle/>
                    <a:p>
                      <a:pPr indent="0" lvl="0" marL="0" rtl="0" algn="l">
                        <a:spcBef>
                          <a:spcPts val="0"/>
                        </a:spcBef>
                        <a:spcAft>
                          <a:spcPts val="0"/>
                        </a:spcAft>
                        <a:buNone/>
                      </a:pPr>
                      <a:r>
                        <a:rPr b="1" lang="en" sz="1200"/>
                        <a:t>Phase</a:t>
                      </a:r>
                      <a:endParaRPr b="1" sz="1200"/>
                    </a:p>
                  </a:txBody>
                  <a:tcPr marT="91425" marB="91425" marR="91425" marL="91425">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200"/>
                        <a:t>Leaders</a:t>
                      </a:r>
                      <a:endParaRPr b="1" sz="1200"/>
                    </a:p>
                  </a:txBody>
                  <a:tcPr marT="91425" marB="91425" marR="91425" marL="91425">
                    <a:lnB cap="flat" cmpd="sng" w="9525">
                      <a:solidFill>
                        <a:schemeClr val="dk1"/>
                      </a:solidFill>
                      <a:prstDash val="solid"/>
                      <a:round/>
                      <a:headEnd len="sm" w="sm" type="none"/>
                      <a:tailEnd len="sm" w="sm" type="none"/>
                    </a:lnB>
                    <a:solidFill>
                      <a:schemeClr val="accent2"/>
                    </a:solidFill>
                  </a:tcPr>
                </a:tc>
              </a:tr>
              <a:tr h="273750">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Phase One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Cat Weiss</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73750">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Phase Two</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Umesh Kant, Jasmol Dhesi</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273750">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Phase Three</a:t>
                      </a:r>
                      <a:endParaRPr sz="12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Ahsin Saleem, Anshul Zutshi</a:t>
                      </a:r>
                      <a:endParaRPr sz="1200"/>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93C47D"/>
                    </a:solidFill>
                  </a:tcPr>
                </a:tc>
              </a:tr>
            </a:tbl>
          </a:graphicData>
        </a:graphic>
      </p:graphicFrame>
      <p:graphicFrame>
        <p:nvGraphicFramePr>
          <p:cNvPr id="422" name="Google Shape;422;p48"/>
          <p:cNvGraphicFramePr/>
          <p:nvPr/>
        </p:nvGraphicFramePr>
        <p:xfrm>
          <a:off x="784775" y="2630900"/>
          <a:ext cx="3000000" cy="3000000"/>
        </p:xfrm>
        <a:graphic>
          <a:graphicData uri="http://schemas.openxmlformats.org/drawingml/2006/table">
            <a:tbl>
              <a:tblPr>
                <a:noFill/>
                <a:tableStyleId>{BC0287FF-7DB5-4665-AAF2-DF1F6B5FB17D}</a:tableStyleId>
              </a:tblPr>
              <a:tblGrid>
                <a:gridCol w="3619500"/>
                <a:gridCol w="3619500"/>
              </a:tblGrid>
              <a:tr h="381000">
                <a:tc>
                  <a:txBody>
                    <a:bodyPr/>
                    <a:lstStyle/>
                    <a:p>
                      <a:pPr indent="0" lvl="0" marL="0" rtl="0" algn="l">
                        <a:spcBef>
                          <a:spcPts val="0"/>
                        </a:spcBef>
                        <a:spcAft>
                          <a:spcPts val="0"/>
                        </a:spcAft>
                        <a:buNone/>
                      </a:pPr>
                      <a:r>
                        <a:rPr b="1" lang="en" sz="1200"/>
                        <a:t>Task</a:t>
                      </a:r>
                      <a:endParaRPr b="1" sz="1200"/>
                    </a:p>
                  </a:txBody>
                  <a:tcPr marT="91425" marB="91425" marR="91425" marL="91425">
                    <a:solidFill>
                      <a:schemeClr val="accent2"/>
                    </a:solidFill>
                  </a:tcPr>
                </a:tc>
                <a:tc>
                  <a:txBody>
                    <a:bodyPr/>
                    <a:lstStyle/>
                    <a:p>
                      <a:pPr indent="0" lvl="0" marL="0" rtl="0" algn="l">
                        <a:spcBef>
                          <a:spcPts val="0"/>
                        </a:spcBef>
                        <a:spcAft>
                          <a:spcPts val="0"/>
                        </a:spcAft>
                        <a:buNone/>
                      </a:pPr>
                      <a:r>
                        <a:rPr b="1" lang="en" sz="1200"/>
                        <a:t>Responsible Party</a:t>
                      </a:r>
                      <a:endParaRPr b="1" sz="1200"/>
                    </a:p>
                  </a:txBody>
                  <a:tcPr marT="91425" marB="91425" marR="91425" marL="91425">
                    <a:solidFill>
                      <a:schemeClr val="accent2"/>
                    </a:solidFill>
                  </a:tcPr>
                </a:tc>
              </a:tr>
              <a:tr h="381000">
                <a:tc>
                  <a:txBody>
                    <a:bodyPr/>
                    <a:lstStyle/>
                    <a:p>
                      <a:pPr indent="0" lvl="0" marL="0" rtl="0" algn="l">
                        <a:spcBef>
                          <a:spcPts val="0"/>
                        </a:spcBef>
                        <a:spcAft>
                          <a:spcPts val="0"/>
                        </a:spcAft>
                        <a:buNone/>
                      </a:pPr>
                      <a:r>
                        <a:rPr lang="en" sz="1200"/>
                        <a:t>EDA</a:t>
                      </a:r>
                      <a:endParaRPr sz="1200"/>
                    </a:p>
                  </a:txBody>
                  <a:tcPr marT="91425" marB="91425" marR="91425" marL="91425"/>
                </a:tc>
                <a:tc>
                  <a:txBody>
                    <a:bodyPr/>
                    <a:lstStyle/>
                    <a:p>
                      <a:pPr indent="0" lvl="0" marL="0" rtl="0" algn="l">
                        <a:spcBef>
                          <a:spcPts val="0"/>
                        </a:spcBef>
                        <a:spcAft>
                          <a:spcPts val="0"/>
                        </a:spcAft>
                        <a:buNone/>
                      </a:pPr>
                      <a:r>
                        <a:rPr lang="en" sz="1200"/>
                        <a:t>Anshul, Umesh</a:t>
                      </a:r>
                      <a:endParaRPr sz="1200"/>
                    </a:p>
                  </a:txBody>
                  <a:tcPr marT="91425" marB="91425" marR="91425" marL="91425"/>
                </a:tc>
              </a:tr>
              <a:tr h="381000">
                <a:tc>
                  <a:txBody>
                    <a:bodyPr/>
                    <a:lstStyle/>
                    <a:p>
                      <a:pPr indent="0" lvl="0" marL="0" rtl="0" algn="l">
                        <a:spcBef>
                          <a:spcPts val="0"/>
                        </a:spcBef>
                        <a:spcAft>
                          <a:spcPts val="0"/>
                        </a:spcAft>
                        <a:buNone/>
                      </a:pPr>
                      <a:r>
                        <a:rPr lang="en" sz="1200"/>
                        <a:t>Feature Engineering</a:t>
                      </a:r>
                      <a:endParaRPr sz="1200"/>
                    </a:p>
                  </a:txBody>
                  <a:tcPr marT="91425" marB="91425" marR="91425" marL="91425"/>
                </a:tc>
                <a:tc>
                  <a:txBody>
                    <a:bodyPr/>
                    <a:lstStyle/>
                    <a:p>
                      <a:pPr indent="0" lvl="0" marL="0" rtl="0" algn="l">
                        <a:spcBef>
                          <a:spcPts val="0"/>
                        </a:spcBef>
                        <a:spcAft>
                          <a:spcPts val="0"/>
                        </a:spcAft>
                        <a:buNone/>
                      </a:pPr>
                      <a:r>
                        <a:rPr lang="en" sz="1200"/>
                        <a:t>Cat, Anshul</a:t>
                      </a:r>
                      <a:endParaRPr sz="1200"/>
                    </a:p>
                  </a:txBody>
                  <a:tcPr marT="91425" marB="91425" marR="91425" marL="91425"/>
                </a:tc>
              </a:tr>
              <a:tr h="381000">
                <a:tc>
                  <a:txBody>
                    <a:bodyPr/>
                    <a:lstStyle/>
                    <a:p>
                      <a:pPr indent="0" lvl="0" marL="0" rtl="0" algn="l">
                        <a:spcBef>
                          <a:spcPts val="0"/>
                        </a:spcBef>
                        <a:spcAft>
                          <a:spcPts val="0"/>
                        </a:spcAft>
                        <a:buNone/>
                      </a:pPr>
                      <a:r>
                        <a:rPr lang="en" sz="1150">
                          <a:solidFill>
                            <a:srgbClr val="1D1C1D"/>
                          </a:solidFill>
                        </a:rPr>
                        <a:t>ML baseline pipeline</a:t>
                      </a:r>
                      <a:endParaRPr sz="1200"/>
                    </a:p>
                  </a:txBody>
                  <a:tcPr marT="91425" marB="91425" marR="91425" marL="91425"/>
                </a:tc>
                <a:tc>
                  <a:txBody>
                    <a:bodyPr/>
                    <a:lstStyle/>
                    <a:p>
                      <a:pPr indent="0" lvl="0" marL="0" rtl="0" algn="l">
                        <a:spcBef>
                          <a:spcPts val="0"/>
                        </a:spcBef>
                        <a:spcAft>
                          <a:spcPts val="0"/>
                        </a:spcAft>
                        <a:buNone/>
                      </a:pPr>
                      <a:r>
                        <a:rPr lang="en" sz="1200"/>
                        <a:t>Ahsin</a:t>
                      </a:r>
                      <a:endParaRPr sz="1200"/>
                    </a:p>
                  </a:txBody>
                  <a:tcPr marT="91425" marB="91425" marR="91425" marL="91425"/>
                </a:tc>
              </a:tr>
              <a:tr h="381000">
                <a:tc>
                  <a:txBody>
                    <a:bodyPr/>
                    <a:lstStyle/>
                    <a:p>
                      <a:pPr indent="0" lvl="0" marL="0" rtl="0" algn="l">
                        <a:spcBef>
                          <a:spcPts val="0"/>
                        </a:spcBef>
                        <a:spcAft>
                          <a:spcPts val="0"/>
                        </a:spcAft>
                        <a:buNone/>
                      </a:pPr>
                      <a:r>
                        <a:rPr lang="en" sz="1150">
                          <a:solidFill>
                            <a:srgbClr val="1D1C1D"/>
                          </a:solidFill>
                        </a:rPr>
                        <a:t>Experimenting with features &amp; Improvements</a:t>
                      </a:r>
                      <a:endParaRPr sz="1150">
                        <a:solidFill>
                          <a:srgbClr val="1D1C1D"/>
                        </a:solidFill>
                      </a:endParaRPr>
                    </a:p>
                  </a:txBody>
                  <a:tcPr marT="91425" marB="91425" marR="91425" marL="91425"/>
                </a:tc>
                <a:tc>
                  <a:txBody>
                    <a:bodyPr/>
                    <a:lstStyle/>
                    <a:p>
                      <a:pPr indent="0" lvl="0" marL="0" rtl="0" algn="l">
                        <a:spcBef>
                          <a:spcPts val="0"/>
                        </a:spcBef>
                        <a:spcAft>
                          <a:spcPts val="0"/>
                        </a:spcAft>
                        <a:buNone/>
                      </a:pPr>
                      <a:r>
                        <a:rPr lang="en" sz="1200"/>
                        <a:t>Jasmol, Umesh, Anshul</a:t>
                      </a:r>
                      <a:endParaRPr sz="1200"/>
                    </a:p>
                  </a:txBody>
                  <a:tcPr marT="91425" marB="91425" marR="91425" marL="91425"/>
                </a:tc>
              </a:tr>
              <a:tr h="381000">
                <a:tc>
                  <a:txBody>
                    <a:bodyPr/>
                    <a:lstStyle/>
                    <a:p>
                      <a:pPr indent="0" lvl="0" marL="0" rtl="0" algn="l">
                        <a:spcBef>
                          <a:spcPts val="0"/>
                        </a:spcBef>
                        <a:spcAft>
                          <a:spcPts val="0"/>
                        </a:spcAft>
                        <a:buNone/>
                      </a:pPr>
                      <a:r>
                        <a:rPr lang="en" sz="1150">
                          <a:solidFill>
                            <a:srgbClr val="1D1C1D"/>
                          </a:solidFill>
                        </a:rPr>
                        <a:t>Data Join</a:t>
                      </a:r>
                      <a:endParaRPr sz="1150">
                        <a:solidFill>
                          <a:srgbClr val="1D1C1D"/>
                        </a:solidFill>
                      </a:endParaRPr>
                    </a:p>
                  </a:txBody>
                  <a:tcPr marT="91425" marB="91425" marR="91425" marL="91425"/>
                </a:tc>
                <a:tc>
                  <a:txBody>
                    <a:bodyPr/>
                    <a:lstStyle/>
                    <a:p>
                      <a:pPr indent="0" lvl="0" marL="0" rtl="0" algn="l">
                        <a:spcBef>
                          <a:spcPts val="0"/>
                        </a:spcBef>
                        <a:spcAft>
                          <a:spcPts val="0"/>
                        </a:spcAft>
                        <a:buNone/>
                      </a:pPr>
                      <a:r>
                        <a:rPr lang="en" sz="1200"/>
                        <a:t>Umesh, Ahsin</a:t>
                      </a:r>
                      <a:endParaRPr sz="1200"/>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9"/>
          <p:cNvSpPr txBox="1"/>
          <p:nvPr/>
        </p:nvSpPr>
        <p:spPr>
          <a:xfrm>
            <a:off x="2352150" y="1825650"/>
            <a:ext cx="4439700" cy="14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100">
                <a:solidFill>
                  <a:schemeClr val="dk1"/>
                </a:solidFill>
              </a:rPr>
              <a:t>Thank You!</a:t>
            </a:r>
            <a:endParaRPr b="1" sz="51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C1D"/>
        </a:solidFill>
      </p:bgPr>
    </p:bg>
    <p:spTree>
      <p:nvGrpSpPr>
        <p:cNvPr id="431" name="Shape 431"/>
        <p:cNvGrpSpPr/>
        <p:nvPr/>
      </p:nvGrpSpPr>
      <p:grpSpPr>
        <a:xfrm>
          <a:off x="0" y="0"/>
          <a:ext cx="0" cy="0"/>
          <a:chOff x="0" y="0"/>
          <a:chExt cx="0" cy="0"/>
        </a:xfrm>
      </p:grpSpPr>
      <p:sp>
        <p:nvSpPr>
          <p:cNvPr id="432" name="Google Shape;432;p50"/>
          <p:cNvSpPr txBox="1"/>
          <p:nvPr/>
        </p:nvSpPr>
        <p:spPr>
          <a:xfrm>
            <a:off x="2352150" y="1825650"/>
            <a:ext cx="4439700" cy="14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100">
                <a:solidFill>
                  <a:schemeClr val="lt1"/>
                </a:solidFill>
              </a:rPr>
              <a:t>Questions?</a:t>
            </a:r>
            <a:endParaRPr b="1" sz="51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6" name="Shape 436"/>
        <p:cNvGrpSpPr/>
        <p:nvPr/>
      </p:nvGrpSpPr>
      <p:grpSpPr>
        <a:xfrm>
          <a:off x="0" y="0"/>
          <a:ext cx="0" cy="0"/>
          <a:chOff x="0" y="0"/>
          <a:chExt cx="0" cy="0"/>
        </a:xfrm>
      </p:grpSpPr>
      <p:sp>
        <p:nvSpPr>
          <p:cNvPr id="437" name="Google Shape;437;p51"/>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Feedback</a:t>
            </a:r>
            <a:endParaRPr/>
          </a:p>
        </p:txBody>
      </p:sp>
      <p:sp>
        <p:nvSpPr>
          <p:cNvPr id="438" name="Google Shape;438;p51"/>
          <p:cNvSpPr txBox="1"/>
          <p:nvPr>
            <p:ph idx="1" type="body"/>
          </p:nvPr>
        </p:nvSpPr>
        <p:spPr>
          <a:xfrm>
            <a:off x="613750" y="1152475"/>
            <a:ext cx="7926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Maybe rolling_3mo_delay_count is an </a:t>
            </a:r>
            <a:r>
              <a:rPr lang="en"/>
              <a:t>important</a:t>
            </a:r>
            <a:r>
              <a:rPr lang="en"/>
              <a:t> feature</a:t>
            </a:r>
            <a:endParaRPr/>
          </a:p>
          <a:p>
            <a:pPr indent="-342900" lvl="0" marL="457200" rtl="0" algn="l">
              <a:spcBef>
                <a:spcPts val="0"/>
              </a:spcBef>
              <a:spcAft>
                <a:spcPts val="0"/>
              </a:spcAft>
              <a:buSzPts val="1800"/>
              <a:buChar char="●"/>
            </a:pPr>
            <a:r>
              <a:rPr lang="en"/>
              <a:t>Check if the </a:t>
            </a:r>
            <a:r>
              <a:rPr lang="en"/>
              <a:t>MLP Single Layer scores are correct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03" name="Shape 103"/>
        <p:cNvGrpSpPr/>
        <p:nvPr/>
      </p:nvGrpSpPr>
      <p:grpSpPr>
        <a:xfrm>
          <a:off x="0" y="0"/>
          <a:ext cx="0" cy="0"/>
          <a:chOff x="0" y="0"/>
          <a:chExt cx="0" cy="0"/>
        </a:xfrm>
      </p:grpSpPr>
      <p:sp>
        <p:nvSpPr>
          <p:cNvPr id="104" name="Google Shape;104;p17"/>
          <p:cNvSpPr txBox="1"/>
          <p:nvPr>
            <p:ph type="title"/>
          </p:nvPr>
        </p:nvSpPr>
        <p:spPr>
          <a:xfrm>
            <a:off x="613750" y="445025"/>
            <a:ext cx="32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Agenda</a:t>
            </a:r>
            <a:endParaRPr>
              <a:solidFill>
                <a:srgbClr val="002676"/>
              </a:solidFill>
              <a:latin typeface="Inter"/>
              <a:ea typeface="Inter"/>
              <a:cs typeface="Inter"/>
              <a:sym typeface="Inter"/>
            </a:endParaRPr>
          </a:p>
        </p:txBody>
      </p:sp>
      <p:sp>
        <p:nvSpPr>
          <p:cNvPr id="105" name="Google Shape;105;p17"/>
          <p:cNvSpPr/>
          <p:nvPr/>
        </p:nvSpPr>
        <p:spPr>
          <a:xfrm>
            <a:off x="653863" y="1129631"/>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1</a:t>
            </a:r>
            <a:endParaRPr b="1" sz="1800">
              <a:solidFill>
                <a:schemeClr val="lt1"/>
              </a:solidFill>
              <a:latin typeface="Source Serif 4"/>
              <a:ea typeface="Source Serif 4"/>
              <a:cs typeface="Source Serif 4"/>
              <a:sym typeface="Source Serif 4"/>
            </a:endParaRPr>
          </a:p>
        </p:txBody>
      </p:sp>
      <p:sp>
        <p:nvSpPr>
          <p:cNvPr id="106" name="Google Shape;106;p17"/>
          <p:cNvSpPr/>
          <p:nvPr/>
        </p:nvSpPr>
        <p:spPr>
          <a:xfrm>
            <a:off x="653863" y="1616202"/>
            <a:ext cx="408600" cy="4086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2</a:t>
            </a:r>
            <a:endParaRPr b="1" sz="1800">
              <a:solidFill>
                <a:schemeClr val="lt1"/>
              </a:solidFill>
              <a:latin typeface="Source Serif 4"/>
              <a:ea typeface="Source Serif 4"/>
              <a:cs typeface="Source Serif 4"/>
              <a:sym typeface="Source Serif 4"/>
            </a:endParaRPr>
          </a:p>
        </p:txBody>
      </p:sp>
      <p:sp>
        <p:nvSpPr>
          <p:cNvPr id="107" name="Google Shape;107;p17"/>
          <p:cNvSpPr/>
          <p:nvPr/>
        </p:nvSpPr>
        <p:spPr>
          <a:xfrm>
            <a:off x="653863" y="2102773"/>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3</a:t>
            </a:r>
            <a:endParaRPr sz="1800">
              <a:solidFill>
                <a:schemeClr val="lt1"/>
              </a:solidFill>
              <a:latin typeface="Source Serif 4 SemiBold"/>
              <a:ea typeface="Source Serif 4 SemiBold"/>
              <a:cs typeface="Source Serif 4 SemiBold"/>
              <a:sym typeface="Source Serif 4 SemiBold"/>
            </a:endParaRPr>
          </a:p>
        </p:txBody>
      </p:sp>
      <p:pic>
        <p:nvPicPr>
          <p:cNvPr id="108" name="Google Shape;108;p17"/>
          <p:cNvPicPr preferRelativeResize="0"/>
          <p:nvPr/>
        </p:nvPicPr>
        <p:blipFill rotWithShape="1">
          <a:blip r:embed="rId3">
            <a:alphaModFix/>
          </a:blip>
          <a:srcRect b="0" l="0" r="0" t="8659"/>
          <a:stretch/>
        </p:blipFill>
        <p:spPr>
          <a:xfrm>
            <a:off x="5404885" y="0"/>
            <a:ext cx="3739116" cy="5143501"/>
          </a:xfrm>
          <a:prstGeom prst="rect">
            <a:avLst/>
          </a:prstGeom>
          <a:noFill/>
          <a:ln>
            <a:noFill/>
          </a:ln>
        </p:spPr>
      </p:pic>
      <p:sp>
        <p:nvSpPr>
          <p:cNvPr id="109" name="Google Shape;109;p17"/>
          <p:cNvSpPr txBox="1"/>
          <p:nvPr/>
        </p:nvSpPr>
        <p:spPr>
          <a:xfrm>
            <a:off x="1221225" y="111837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Introduction</a:t>
            </a:r>
            <a:endParaRPr sz="1600">
              <a:solidFill>
                <a:srgbClr val="9E9E9E"/>
              </a:solidFill>
              <a:latin typeface="Inter"/>
              <a:ea typeface="Inter"/>
              <a:cs typeface="Inter"/>
              <a:sym typeface="Inter"/>
            </a:endParaRPr>
          </a:p>
        </p:txBody>
      </p:sp>
      <p:sp>
        <p:nvSpPr>
          <p:cNvPr id="110" name="Google Shape;110;p17"/>
          <p:cNvSpPr txBox="1"/>
          <p:nvPr/>
        </p:nvSpPr>
        <p:spPr>
          <a:xfrm>
            <a:off x="1221225" y="160495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Inter"/>
                <a:ea typeface="Inter"/>
                <a:cs typeface="Inter"/>
                <a:sym typeface="Inter"/>
              </a:rPr>
              <a:t>Project description</a:t>
            </a:r>
            <a:endParaRPr sz="1600">
              <a:solidFill>
                <a:schemeClr val="dk1"/>
              </a:solidFill>
              <a:latin typeface="Inter"/>
              <a:ea typeface="Inter"/>
              <a:cs typeface="Inter"/>
              <a:sym typeface="Inter"/>
            </a:endParaRPr>
          </a:p>
        </p:txBody>
      </p:sp>
      <p:sp>
        <p:nvSpPr>
          <p:cNvPr id="111" name="Google Shape;111;p17"/>
          <p:cNvSpPr txBox="1"/>
          <p:nvPr/>
        </p:nvSpPr>
        <p:spPr>
          <a:xfrm>
            <a:off x="1221225" y="209152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EDA</a:t>
            </a:r>
            <a:endParaRPr sz="1600">
              <a:solidFill>
                <a:srgbClr val="9E9E9E"/>
              </a:solidFill>
              <a:latin typeface="Inter"/>
              <a:ea typeface="Inter"/>
              <a:cs typeface="Inter"/>
              <a:sym typeface="Inter"/>
            </a:endParaRPr>
          </a:p>
        </p:txBody>
      </p:sp>
      <p:sp>
        <p:nvSpPr>
          <p:cNvPr id="112" name="Google Shape;112;p17"/>
          <p:cNvSpPr/>
          <p:nvPr/>
        </p:nvSpPr>
        <p:spPr>
          <a:xfrm>
            <a:off x="653863" y="25893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4</a:t>
            </a:r>
            <a:endParaRPr sz="1800">
              <a:solidFill>
                <a:schemeClr val="lt1"/>
              </a:solidFill>
              <a:latin typeface="Source Serif 4 SemiBold"/>
              <a:ea typeface="Source Serif 4 SemiBold"/>
              <a:cs typeface="Source Serif 4 SemiBold"/>
              <a:sym typeface="Source Serif 4 SemiBold"/>
            </a:endParaRPr>
          </a:p>
        </p:txBody>
      </p:sp>
      <p:sp>
        <p:nvSpPr>
          <p:cNvPr id="113" name="Google Shape;113;p17"/>
          <p:cNvSpPr txBox="1"/>
          <p:nvPr/>
        </p:nvSpPr>
        <p:spPr>
          <a:xfrm>
            <a:off x="1221225" y="257810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Modeling Pipelines</a:t>
            </a:r>
            <a:endParaRPr sz="1600">
              <a:solidFill>
                <a:srgbClr val="9E9E9E"/>
              </a:solidFill>
              <a:latin typeface="Inter"/>
              <a:ea typeface="Inter"/>
              <a:cs typeface="Inter"/>
              <a:sym typeface="Inter"/>
            </a:endParaRPr>
          </a:p>
        </p:txBody>
      </p:sp>
      <p:sp>
        <p:nvSpPr>
          <p:cNvPr id="114" name="Google Shape;114;p17"/>
          <p:cNvSpPr/>
          <p:nvPr/>
        </p:nvSpPr>
        <p:spPr>
          <a:xfrm>
            <a:off x="653863" y="3075919"/>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5</a:t>
            </a:r>
            <a:endParaRPr sz="1800">
              <a:solidFill>
                <a:schemeClr val="lt1"/>
              </a:solidFill>
              <a:latin typeface="Source Serif 4 SemiBold"/>
              <a:ea typeface="Source Serif 4 SemiBold"/>
              <a:cs typeface="Source Serif 4 SemiBold"/>
              <a:sym typeface="Source Serif 4 SemiBold"/>
            </a:endParaRPr>
          </a:p>
        </p:txBody>
      </p:sp>
      <p:sp>
        <p:nvSpPr>
          <p:cNvPr id="115" name="Google Shape;115;p17"/>
          <p:cNvSpPr txBox="1"/>
          <p:nvPr/>
        </p:nvSpPr>
        <p:spPr>
          <a:xfrm>
            <a:off x="1221225" y="3064675"/>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Results and Discussion of Results</a:t>
            </a:r>
            <a:endParaRPr sz="1600">
              <a:solidFill>
                <a:srgbClr val="9E9E9E"/>
              </a:solidFill>
              <a:latin typeface="Inter"/>
              <a:ea typeface="Inter"/>
              <a:cs typeface="Inter"/>
              <a:sym typeface="Inter"/>
            </a:endParaRPr>
          </a:p>
        </p:txBody>
      </p:sp>
      <p:sp>
        <p:nvSpPr>
          <p:cNvPr id="116" name="Google Shape;116;p17"/>
          <p:cNvSpPr/>
          <p:nvPr/>
        </p:nvSpPr>
        <p:spPr>
          <a:xfrm>
            <a:off x="653863" y="35368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6</a:t>
            </a:r>
            <a:endParaRPr sz="1800">
              <a:solidFill>
                <a:schemeClr val="lt1"/>
              </a:solidFill>
              <a:latin typeface="Source Serif 4 SemiBold"/>
              <a:ea typeface="Source Serif 4 SemiBold"/>
              <a:cs typeface="Source Serif 4 SemiBold"/>
              <a:sym typeface="Source Serif 4 SemiBold"/>
            </a:endParaRPr>
          </a:p>
        </p:txBody>
      </p:sp>
      <p:sp>
        <p:nvSpPr>
          <p:cNvPr id="117" name="Google Shape;117;p17"/>
          <p:cNvSpPr txBox="1"/>
          <p:nvPr/>
        </p:nvSpPr>
        <p:spPr>
          <a:xfrm>
            <a:off x="1221225" y="35256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Conclusion</a:t>
            </a:r>
            <a:endParaRPr sz="1600">
              <a:solidFill>
                <a:srgbClr val="9E9E9E"/>
              </a:solidFill>
              <a:latin typeface="Inter"/>
              <a:ea typeface="Inter"/>
              <a:cs typeface="Inter"/>
              <a:sym typeface="Inter"/>
            </a:endParaRPr>
          </a:p>
        </p:txBody>
      </p:sp>
      <p:sp>
        <p:nvSpPr>
          <p:cNvPr id="118" name="Google Shape;118;p17"/>
          <p:cNvSpPr/>
          <p:nvPr/>
        </p:nvSpPr>
        <p:spPr>
          <a:xfrm>
            <a:off x="653863" y="40356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7</a:t>
            </a:r>
            <a:endParaRPr sz="1800">
              <a:solidFill>
                <a:schemeClr val="lt1"/>
              </a:solidFill>
              <a:latin typeface="Source Serif 4 SemiBold"/>
              <a:ea typeface="Source Serif 4 SemiBold"/>
              <a:cs typeface="Source Serif 4 SemiBold"/>
              <a:sym typeface="Source Serif 4 SemiBold"/>
            </a:endParaRPr>
          </a:p>
        </p:txBody>
      </p:sp>
      <p:sp>
        <p:nvSpPr>
          <p:cNvPr id="119" name="Google Shape;119;p17"/>
          <p:cNvSpPr txBox="1"/>
          <p:nvPr/>
        </p:nvSpPr>
        <p:spPr>
          <a:xfrm>
            <a:off x="1221225" y="40244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Credit Assignment Plan</a:t>
            </a:r>
            <a:endParaRPr sz="1600">
              <a:solidFill>
                <a:srgbClr val="9E9E9E"/>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8"/>
          <p:cNvPicPr preferRelativeResize="0"/>
          <p:nvPr/>
        </p:nvPicPr>
        <p:blipFill>
          <a:blip r:embed="rId3">
            <a:alphaModFix/>
          </a:blip>
          <a:stretch>
            <a:fillRect/>
          </a:stretch>
        </p:blipFill>
        <p:spPr>
          <a:xfrm>
            <a:off x="5937250" y="3118475"/>
            <a:ext cx="3043903" cy="1671700"/>
          </a:xfrm>
          <a:prstGeom prst="rect">
            <a:avLst/>
          </a:prstGeom>
          <a:noFill/>
          <a:ln>
            <a:noFill/>
          </a:ln>
        </p:spPr>
      </p:pic>
      <p:pic>
        <p:nvPicPr>
          <p:cNvPr id="125" name="Google Shape;125;p18"/>
          <p:cNvPicPr preferRelativeResize="0"/>
          <p:nvPr/>
        </p:nvPicPr>
        <p:blipFill>
          <a:blip r:embed="rId4">
            <a:alphaModFix/>
          </a:blip>
          <a:stretch>
            <a:fillRect/>
          </a:stretch>
        </p:blipFill>
        <p:spPr>
          <a:xfrm>
            <a:off x="7369425" y="188525"/>
            <a:ext cx="1671700" cy="1671700"/>
          </a:xfrm>
          <a:prstGeom prst="rect">
            <a:avLst/>
          </a:prstGeom>
          <a:noFill/>
          <a:ln>
            <a:noFill/>
          </a:ln>
        </p:spPr>
      </p:pic>
      <p:sp>
        <p:nvSpPr>
          <p:cNvPr id="126" name="Google Shape;126;p18"/>
          <p:cNvSpPr txBox="1"/>
          <p:nvPr>
            <p:ph type="title"/>
          </p:nvPr>
        </p:nvSpPr>
        <p:spPr>
          <a:xfrm>
            <a:off x="613750" y="445025"/>
            <a:ext cx="79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 and </a:t>
            </a:r>
            <a:r>
              <a:rPr lang="en"/>
              <a:t>Project description</a:t>
            </a:r>
            <a:endParaRPr/>
          </a:p>
        </p:txBody>
      </p:sp>
      <p:sp>
        <p:nvSpPr>
          <p:cNvPr id="127" name="Google Shape;127;p18"/>
          <p:cNvSpPr txBox="1"/>
          <p:nvPr>
            <p:ph idx="1" type="body"/>
          </p:nvPr>
        </p:nvSpPr>
        <p:spPr>
          <a:xfrm>
            <a:off x="613750" y="1152475"/>
            <a:ext cx="7926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Business Case</a:t>
            </a:r>
            <a:endParaRPr/>
          </a:p>
          <a:p>
            <a:pPr indent="-317500" lvl="1" marL="914400" rtl="0" algn="l">
              <a:spcBef>
                <a:spcPts val="0"/>
              </a:spcBef>
              <a:spcAft>
                <a:spcPts val="0"/>
              </a:spcAft>
              <a:buSzPts val="1400"/>
              <a:buChar char="○"/>
            </a:pPr>
            <a:r>
              <a:rPr lang="en"/>
              <a:t>We are building a predictive model to determine whether a flight will be delayed or on-time based on historical data, flight information, and weather data.</a:t>
            </a:r>
            <a:endParaRPr/>
          </a:p>
          <a:p>
            <a:pPr indent="-317500" lvl="1" marL="914400" rtl="0" algn="l">
              <a:spcBef>
                <a:spcPts val="0"/>
              </a:spcBef>
              <a:spcAft>
                <a:spcPts val="0"/>
              </a:spcAft>
              <a:buSzPts val="1400"/>
              <a:buChar char="○"/>
            </a:pPr>
            <a:r>
              <a:rPr lang="en"/>
              <a:t>Predict whether a flight will be delayed by 15 minutes or more to empower passengers in planning their travel.</a:t>
            </a:r>
            <a:endParaRPr/>
          </a:p>
          <a:p>
            <a:pPr indent="-342900" lvl="0" marL="457200" rtl="0" algn="l">
              <a:spcBef>
                <a:spcPts val="0"/>
              </a:spcBef>
              <a:spcAft>
                <a:spcPts val="0"/>
              </a:spcAft>
              <a:buSzPts val="1800"/>
              <a:buChar char="●"/>
            </a:pPr>
            <a:r>
              <a:rPr lang="en"/>
              <a:t>Baseline Model</a:t>
            </a:r>
            <a:endParaRPr/>
          </a:p>
          <a:p>
            <a:pPr indent="-317500" lvl="1" marL="914400" rtl="0" algn="l">
              <a:spcBef>
                <a:spcPts val="0"/>
              </a:spcBef>
              <a:spcAft>
                <a:spcPts val="0"/>
              </a:spcAft>
              <a:buSzPts val="1400"/>
              <a:buChar char="○"/>
            </a:pPr>
            <a:r>
              <a:rPr lang="en"/>
              <a:t>True baseline: random selection</a:t>
            </a:r>
            <a:endParaRPr/>
          </a:p>
          <a:p>
            <a:pPr indent="-317500" lvl="1" marL="914400" rtl="0" algn="l">
              <a:spcBef>
                <a:spcPts val="0"/>
              </a:spcBef>
              <a:spcAft>
                <a:spcPts val="0"/>
              </a:spcAft>
              <a:buSzPts val="1400"/>
              <a:buChar char="○"/>
            </a:pPr>
            <a:r>
              <a:rPr lang="en"/>
              <a:t>Logistic Regression</a:t>
            </a:r>
            <a:endParaRPr/>
          </a:p>
          <a:p>
            <a:pPr indent="-342900" lvl="0" marL="457200" rtl="0" algn="l">
              <a:spcBef>
                <a:spcPts val="0"/>
              </a:spcBef>
              <a:spcAft>
                <a:spcPts val="0"/>
              </a:spcAft>
              <a:buSzPts val="1800"/>
              <a:buChar char="●"/>
            </a:pPr>
            <a:r>
              <a:rPr lang="en"/>
              <a:t>Complex Models</a:t>
            </a:r>
            <a:endParaRPr/>
          </a:p>
          <a:p>
            <a:pPr indent="-317500" lvl="1" marL="914400" rtl="0" algn="l">
              <a:spcBef>
                <a:spcPts val="0"/>
              </a:spcBef>
              <a:spcAft>
                <a:spcPts val="0"/>
              </a:spcAft>
              <a:buSzPts val="1400"/>
              <a:buChar char="○"/>
            </a:pPr>
            <a:r>
              <a:rPr lang="en"/>
              <a:t>Random Forests</a:t>
            </a:r>
            <a:endParaRPr/>
          </a:p>
          <a:p>
            <a:pPr indent="-317500" lvl="1" marL="914400" rtl="0" algn="l">
              <a:spcBef>
                <a:spcPts val="0"/>
              </a:spcBef>
              <a:spcAft>
                <a:spcPts val="0"/>
              </a:spcAft>
              <a:buSzPts val="1400"/>
              <a:buChar char="○"/>
            </a:pPr>
            <a:r>
              <a:rPr lang="en"/>
              <a:t>MLP w/ 1 or 2 hidden layers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31" name="Shape 131"/>
        <p:cNvGrpSpPr/>
        <p:nvPr/>
      </p:nvGrpSpPr>
      <p:grpSpPr>
        <a:xfrm>
          <a:off x="0" y="0"/>
          <a:ext cx="0" cy="0"/>
          <a:chOff x="0" y="0"/>
          <a:chExt cx="0" cy="0"/>
        </a:xfrm>
      </p:grpSpPr>
      <p:sp>
        <p:nvSpPr>
          <p:cNvPr id="132" name="Google Shape;132;p19"/>
          <p:cNvSpPr txBox="1"/>
          <p:nvPr>
            <p:ph type="title"/>
          </p:nvPr>
        </p:nvSpPr>
        <p:spPr>
          <a:xfrm>
            <a:off x="613750" y="445025"/>
            <a:ext cx="32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Agenda</a:t>
            </a:r>
            <a:endParaRPr>
              <a:solidFill>
                <a:srgbClr val="002676"/>
              </a:solidFill>
              <a:latin typeface="Inter"/>
              <a:ea typeface="Inter"/>
              <a:cs typeface="Inter"/>
              <a:sym typeface="Inter"/>
            </a:endParaRPr>
          </a:p>
        </p:txBody>
      </p:sp>
      <p:sp>
        <p:nvSpPr>
          <p:cNvPr id="133" name="Google Shape;133;p19"/>
          <p:cNvSpPr/>
          <p:nvPr/>
        </p:nvSpPr>
        <p:spPr>
          <a:xfrm>
            <a:off x="653863" y="1129631"/>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1</a:t>
            </a:r>
            <a:endParaRPr b="1" sz="1800">
              <a:solidFill>
                <a:schemeClr val="lt1"/>
              </a:solidFill>
              <a:latin typeface="Source Serif 4"/>
              <a:ea typeface="Source Serif 4"/>
              <a:cs typeface="Source Serif 4"/>
              <a:sym typeface="Source Serif 4"/>
            </a:endParaRPr>
          </a:p>
        </p:txBody>
      </p:sp>
      <p:sp>
        <p:nvSpPr>
          <p:cNvPr id="134" name="Google Shape;134;p19"/>
          <p:cNvSpPr/>
          <p:nvPr/>
        </p:nvSpPr>
        <p:spPr>
          <a:xfrm>
            <a:off x="653863" y="1616202"/>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Serif 4"/>
                <a:ea typeface="Source Serif 4"/>
                <a:cs typeface="Source Serif 4"/>
                <a:sym typeface="Source Serif 4"/>
              </a:rPr>
              <a:t>2</a:t>
            </a:r>
            <a:endParaRPr b="1" sz="1800">
              <a:solidFill>
                <a:schemeClr val="lt1"/>
              </a:solidFill>
              <a:latin typeface="Source Serif 4"/>
              <a:ea typeface="Source Serif 4"/>
              <a:cs typeface="Source Serif 4"/>
              <a:sym typeface="Source Serif 4"/>
            </a:endParaRPr>
          </a:p>
        </p:txBody>
      </p:sp>
      <p:sp>
        <p:nvSpPr>
          <p:cNvPr id="135" name="Google Shape;135;p19"/>
          <p:cNvSpPr/>
          <p:nvPr/>
        </p:nvSpPr>
        <p:spPr>
          <a:xfrm>
            <a:off x="653863" y="2102773"/>
            <a:ext cx="408600" cy="4086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3</a:t>
            </a:r>
            <a:endParaRPr sz="1800">
              <a:solidFill>
                <a:schemeClr val="lt1"/>
              </a:solidFill>
              <a:latin typeface="Source Serif 4 SemiBold"/>
              <a:ea typeface="Source Serif 4 SemiBold"/>
              <a:cs typeface="Source Serif 4 SemiBold"/>
              <a:sym typeface="Source Serif 4 SemiBold"/>
            </a:endParaRPr>
          </a:p>
        </p:txBody>
      </p:sp>
      <p:pic>
        <p:nvPicPr>
          <p:cNvPr id="136" name="Google Shape;136;p19"/>
          <p:cNvPicPr preferRelativeResize="0"/>
          <p:nvPr/>
        </p:nvPicPr>
        <p:blipFill rotWithShape="1">
          <a:blip r:embed="rId3">
            <a:alphaModFix/>
          </a:blip>
          <a:srcRect b="0" l="0" r="0" t="8659"/>
          <a:stretch/>
        </p:blipFill>
        <p:spPr>
          <a:xfrm>
            <a:off x="5404885" y="0"/>
            <a:ext cx="3739116" cy="5143501"/>
          </a:xfrm>
          <a:prstGeom prst="rect">
            <a:avLst/>
          </a:prstGeom>
          <a:noFill/>
          <a:ln>
            <a:noFill/>
          </a:ln>
        </p:spPr>
      </p:pic>
      <p:sp>
        <p:nvSpPr>
          <p:cNvPr id="137" name="Google Shape;137;p19"/>
          <p:cNvSpPr txBox="1"/>
          <p:nvPr/>
        </p:nvSpPr>
        <p:spPr>
          <a:xfrm>
            <a:off x="1221225" y="111837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Introduction</a:t>
            </a:r>
            <a:endParaRPr sz="1600">
              <a:solidFill>
                <a:srgbClr val="9E9E9E"/>
              </a:solidFill>
              <a:latin typeface="Inter"/>
              <a:ea typeface="Inter"/>
              <a:cs typeface="Inter"/>
              <a:sym typeface="Inter"/>
            </a:endParaRPr>
          </a:p>
        </p:txBody>
      </p:sp>
      <p:sp>
        <p:nvSpPr>
          <p:cNvPr id="138" name="Google Shape;138;p19"/>
          <p:cNvSpPr txBox="1"/>
          <p:nvPr/>
        </p:nvSpPr>
        <p:spPr>
          <a:xfrm>
            <a:off x="1221225" y="160495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Project description</a:t>
            </a:r>
            <a:endParaRPr sz="1600">
              <a:solidFill>
                <a:srgbClr val="9E9E9E"/>
              </a:solidFill>
              <a:latin typeface="Inter"/>
              <a:ea typeface="Inter"/>
              <a:cs typeface="Inter"/>
              <a:sym typeface="Inter"/>
            </a:endParaRPr>
          </a:p>
        </p:txBody>
      </p:sp>
      <p:sp>
        <p:nvSpPr>
          <p:cNvPr id="139" name="Google Shape;139;p19"/>
          <p:cNvSpPr txBox="1"/>
          <p:nvPr/>
        </p:nvSpPr>
        <p:spPr>
          <a:xfrm>
            <a:off x="1221225" y="2091525"/>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Inter"/>
                <a:ea typeface="Inter"/>
                <a:cs typeface="Inter"/>
                <a:sym typeface="Inter"/>
              </a:rPr>
              <a:t>EDA</a:t>
            </a:r>
            <a:endParaRPr sz="1600">
              <a:solidFill>
                <a:schemeClr val="dk1"/>
              </a:solidFill>
              <a:latin typeface="Inter"/>
              <a:ea typeface="Inter"/>
              <a:cs typeface="Inter"/>
              <a:sym typeface="Inter"/>
            </a:endParaRPr>
          </a:p>
        </p:txBody>
      </p:sp>
      <p:sp>
        <p:nvSpPr>
          <p:cNvPr id="140" name="Google Shape;140;p19"/>
          <p:cNvSpPr/>
          <p:nvPr/>
        </p:nvSpPr>
        <p:spPr>
          <a:xfrm>
            <a:off x="653863" y="25893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4</a:t>
            </a:r>
            <a:endParaRPr sz="1800">
              <a:solidFill>
                <a:schemeClr val="lt1"/>
              </a:solidFill>
              <a:latin typeface="Source Serif 4 SemiBold"/>
              <a:ea typeface="Source Serif 4 SemiBold"/>
              <a:cs typeface="Source Serif 4 SemiBold"/>
              <a:sym typeface="Source Serif 4 SemiBold"/>
            </a:endParaRPr>
          </a:p>
        </p:txBody>
      </p:sp>
      <p:sp>
        <p:nvSpPr>
          <p:cNvPr id="141" name="Google Shape;141;p19"/>
          <p:cNvSpPr txBox="1"/>
          <p:nvPr/>
        </p:nvSpPr>
        <p:spPr>
          <a:xfrm>
            <a:off x="1221225" y="2578100"/>
            <a:ext cx="25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Modeling Pipelines</a:t>
            </a:r>
            <a:endParaRPr sz="1600">
              <a:solidFill>
                <a:srgbClr val="9E9E9E"/>
              </a:solidFill>
              <a:latin typeface="Inter"/>
              <a:ea typeface="Inter"/>
              <a:cs typeface="Inter"/>
              <a:sym typeface="Inter"/>
            </a:endParaRPr>
          </a:p>
        </p:txBody>
      </p:sp>
      <p:sp>
        <p:nvSpPr>
          <p:cNvPr id="142" name="Google Shape;142;p19"/>
          <p:cNvSpPr/>
          <p:nvPr/>
        </p:nvSpPr>
        <p:spPr>
          <a:xfrm>
            <a:off x="653863" y="3075919"/>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5</a:t>
            </a:r>
            <a:endParaRPr sz="1800">
              <a:solidFill>
                <a:schemeClr val="lt1"/>
              </a:solidFill>
              <a:latin typeface="Source Serif 4 SemiBold"/>
              <a:ea typeface="Source Serif 4 SemiBold"/>
              <a:cs typeface="Source Serif 4 SemiBold"/>
              <a:sym typeface="Source Serif 4 SemiBold"/>
            </a:endParaRPr>
          </a:p>
        </p:txBody>
      </p:sp>
      <p:sp>
        <p:nvSpPr>
          <p:cNvPr id="143" name="Google Shape;143;p19"/>
          <p:cNvSpPr txBox="1"/>
          <p:nvPr/>
        </p:nvSpPr>
        <p:spPr>
          <a:xfrm>
            <a:off x="1221225" y="3064675"/>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9E9E9E"/>
                </a:solidFill>
                <a:latin typeface="Inter"/>
                <a:ea typeface="Inter"/>
                <a:cs typeface="Inter"/>
                <a:sym typeface="Inter"/>
              </a:rPr>
              <a:t>Results and Discussion of Results</a:t>
            </a:r>
            <a:endParaRPr sz="1600">
              <a:solidFill>
                <a:srgbClr val="9E9E9E"/>
              </a:solidFill>
              <a:latin typeface="Inter"/>
              <a:ea typeface="Inter"/>
              <a:cs typeface="Inter"/>
              <a:sym typeface="Inter"/>
            </a:endParaRPr>
          </a:p>
        </p:txBody>
      </p:sp>
      <p:sp>
        <p:nvSpPr>
          <p:cNvPr id="144" name="Google Shape;144;p19"/>
          <p:cNvSpPr/>
          <p:nvPr/>
        </p:nvSpPr>
        <p:spPr>
          <a:xfrm>
            <a:off x="653863" y="35368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6</a:t>
            </a:r>
            <a:endParaRPr sz="1800">
              <a:solidFill>
                <a:schemeClr val="lt1"/>
              </a:solidFill>
              <a:latin typeface="Source Serif 4 SemiBold"/>
              <a:ea typeface="Source Serif 4 SemiBold"/>
              <a:cs typeface="Source Serif 4 SemiBold"/>
              <a:sym typeface="Source Serif 4 SemiBold"/>
            </a:endParaRPr>
          </a:p>
        </p:txBody>
      </p:sp>
      <p:sp>
        <p:nvSpPr>
          <p:cNvPr id="145" name="Google Shape;145;p19"/>
          <p:cNvSpPr txBox="1"/>
          <p:nvPr/>
        </p:nvSpPr>
        <p:spPr>
          <a:xfrm>
            <a:off x="1221225" y="35256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Conclusion</a:t>
            </a:r>
            <a:endParaRPr sz="1600">
              <a:solidFill>
                <a:srgbClr val="9E9E9E"/>
              </a:solidFill>
              <a:latin typeface="Inter"/>
              <a:ea typeface="Inter"/>
              <a:cs typeface="Inter"/>
              <a:sym typeface="Inter"/>
            </a:endParaRPr>
          </a:p>
        </p:txBody>
      </p:sp>
      <p:sp>
        <p:nvSpPr>
          <p:cNvPr id="146" name="Google Shape;146;p19"/>
          <p:cNvSpPr/>
          <p:nvPr/>
        </p:nvSpPr>
        <p:spPr>
          <a:xfrm>
            <a:off x="653863" y="4035644"/>
            <a:ext cx="408600" cy="4086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Serif 4 SemiBold"/>
                <a:ea typeface="Source Serif 4 SemiBold"/>
                <a:cs typeface="Source Serif 4 SemiBold"/>
                <a:sym typeface="Source Serif 4 SemiBold"/>
              </a:rPr>
              <a:t>7</a:t>
            </a:r>
            <a:endParaRPr sz="1800">
              <a:solidFill>
                <a:schemeClr val="lt1"/>
              </a:solidFill>
              <a:latin typeface="Source Serif 4 SemiBold"/>
              <a:ea typeface="Source Serif 4 SemiBold"/>
              <a:cs typeface="Source Serif 4 SemiBold"/>
              <a:sym typeface="Source Serif 4 SemiBold"/>
            </a:endParaRPr>
          </a:p>
        </p:txBody>
      </p:sp>
      <p:sp>
        <p:nvSpPr>
          <p:cNvPr id="147" name="Google Shape;147;p19"/>
          <p:cNvSpPr txBox="1"/>
          <p:nvPr/>
        </p:nvSpPr>
        <p:spPr>
          <a:xfrm>
            <a:off x="1221225" y="4024400"/>
            <a:ext cx="373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E9E9E"/>
                </a:solidFill>
                <a:latin typeface="Inter"/>
                <a:ea typeface="Inter"/>
                <a:cs typeface="Inter"/>
                <a:sym typeface="Inter"/>
              </a:rPr>
              <a:t>Credit Assignment Plan</a:t>
            </a:r>
            <a:endParaRPr sz="1600">
              <a:solidFill>
                <a:srgbClr val="9E9E9E"/>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613750" y="445025"/>
            <a:ext cx="79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EDA - High Level Dataset Summary</a:t>
            </a:r>
            <a:endParaRPr>
              <a:solidFill>
                <a:srgbClr val="002676"/>
              </a:solidFill>
              <a:latin typeface="Inter"/>
              <a:ea typeface="Inter"/>
              <a:cs typeface="Inter"/>
              <a:sym typeface="Inter"/>
            </a:endParaRPr>
          </a:p>
        </p:txBody>
      </p:sp>
      <p:sp>
        <p:nvSpPr>
          <p:cNvPr id="153" name="Google Shape;153;p20"/>
          <p:cNvSpPr txBox="1"/>
          <p:nvPr>
            <p:ph idx="1" type="body"/>
          </p:nvPr>
        </p:nvSpPr>
        <p:spPr>
          <a:xfrm>
            <a:off x="613750" y="1152475"/>
            <a:ext cx="7926300" cy="3606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Inter"/>
              <a:buChar char="●"/>
            </a:pPr>
            <a:r>
              <a:rPr lang="en">
                <a:latin typeface="Inter"/>
                <a:ea typeface="Inter"/>
                <a:cs typeface="Inter"/>
                <a:sym typeface="Inter"/>
              </a:rPr>
              <a:t>Flights Data: A subset of passenger flights on-time performance data taken from US department of Transportation</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31,746,841 rows, 109 attributes [2015 - 2019]</a:t>
            </a:r>
            <a:endParaRPr>
              <a:latin typeface="Inter"/>
              <a:ea typeface="Inter"/>
              <a:cs typeface="Inter"/>
              <a:sym typeface="Inter"/>
            </a:endParaRPr>
          </a:p>
          <a:p>
            <a:pPr indent="-342900" lvl="0" marL="457200" rtl="0" algn="l">
              <a:spcBef>
                <a:spcPts val="0"/>
              </a:spcBef>
              <a:spcAft>
                <a:spcPts val="0"/>
              </a:spcAft>
              <a:buSzPts val="1800"/>
              <a:buFont typeface="Inter"/>
              <a:buChar char="●"/>
            </a:pPr>
            <a:r>
              <a:rPr lang="en">
                <a:latin typeface="Inter"/>
                <a:ea typeface="Inter"/>
                <a:cs typeface="Inter"/>
                <a:sym typeface="Inter"/>
              </a:rPr>
              <a:t>Weather Data: Weather conditions at flight origin and destination</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630,904,436 rows, 177 attributes [ 2015 - 2019]</a:t>
            </a:r>
            <a:endParaRPr>
              <a:latin typeface="Inter"/>
              <a:ea typeface="Inter"/>
              <a:cs typeface="Inter"/>
              <a:sym typeface="Inter"/>
            </a:endParaRPr>
          </a:p>
          <a:p>
            <a:pPr indent="-342900" lvl="0" marL="457200" rtl="0" algn="l">
              <a:spcBef>
                <a:spcPts val="0"/>
              </a:spcBef>
              <a:spcAft>
                <a:spcPts val="0"/>
              </a:spcAft>
              <a:buSzPts val="1800"/>
              <a:buFont typeface="Inter"/>
              <a:buChar char="●"/>
            </a:pPr>
            <a:r>
              <a:rPr lang="en">
                <a:latin typeface="Inter"/>
                <a:ea typeface="Inter"/>
                <a:cs typeface="Inter"/>
                <a:sym typeface="Inter"/>
              </a:rPr>
              <a:t>Airports Metadata: Metadata about each airpo</a:t>
            </a:r>
            <a:r>
              <a:rPr lang="en">
                <a:latin typeface="Inter"/>
                <a:ea typeface="Inter"/>
                <a:cs typeface="Inter"/>
                <a:sym typeface="Inter"/>
              </a:rPr>
              <a:t>rt from US</a:t>
            </a:r>
            <a:r>
              <a:rPr lang="en">
                <a:latin typeface="Inter"/>
                <a:ea typeface="Inter"/>
                <a:cs typeface="Inter"/>
                <a:sym typeface="Inter"/>
              </a:rPr>
              <a:t> department of Transportation</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18,097 rows, 10 attributes</a:t>
            </a:r>
            <a:endParaRPr>
              <a:latin typeface="Inter"/>
              <a:ea typeface="Inter"/>
              <a:cs typeface="Inter"/>
              <a:sym typeface="Inter"/>
            </a:endParaRPr>
          </a:p>
          <a:p>
            <a:pPr indent="-342900" lvl="0" marL="457200" rtl="0" algn="l">
              <a:spcBef>
                <a:spcPts val="0"/>
              </a:spcBef>
              <a:spcAft>
                <a:spcPts val="0"/>
              </a:spcAft>
              <a:buSzPts val="1800"/>
              <a:buFont typeface="Inter"/>
              <a:buChar char="●"/>
            </a:pPr>
            <a:r>
              <a:rPr lang="en">
                <a:latin typeface="Inter"/>
                <a:ea typeface="Inter"/>
                <a:cs typeface="Inter"/>
                <a:sym typeface="Inter"/>
              </a:rPr>
              <a:t>OTPW (</a:t>
            </a:r>
            <a:r>
              <a:rPr lang="en">
                <a:latin typeface="Inter"/>
                <a:ea typeface="Inter"/>
                <a:cs typeface="Inter"/>
                <a:sym typeface="Inter"/>
              </a:rPr>
              <a:t>on time</a:t>
            </a:r>
            <a:r>
              <a:rPr lang="en">
                <a:latin typeface="Inter"/>
                <a:ea typeface="Inter"/>
                <a:cs typeface="Inter"/>
                <a:sym typeface="Inter"/>
              </a:rPr>
              <a:t> performance of flights and weather dataset joined) [60 months]</a:t>
            </a:r>
            <a:endParaRPr>
              <a:latin typeface="Inter"/>
              <a:ea typeface="Inter"/>
              <a:cs typeface="Inter"/>
              <a:sym typeface="Inter"/>
            </a:endParaRPr>
          </a:p>
          <a:p>
            <a:pPr indent="-317500" lvl="1" marL="914400" rtl="0" algn="l">
              <a:spcBef>
                <a:spcPts val="0"/>
              </a:spcBef>
              <a:spcAft>
                <a:spcPts val="0"/>
              </a:spcAft>
              <a:buSzPts val="1400"/>
              <a:buFont typeface="Inter"/>
              <a:buChar char="○"/>
            </a:pPr>
            <a:r>
              <a:rPr lang="en">
                <a:latin typeface="Inter"/>
                <a:ea typeface="Inter"/>
                <a:cs typeface="Inter"/>
                <a:sym typeface="Inter"/>
              </a:rPr>
              <a:t>31,673,119 rows, 214 attributes</a:t>
            </a:r>
            <a:endParaRPr>
              <a:latin typeface="Inter"/>
              <a:ea typeface="Inter"/>
              <a:cs typeface="Inter"/>
              <a:sym typeface="Inter"/>
            </a:endParaRPr>
          </a:p>
          <a:p>
            <a:pPr indent="-342900" lvl="0" marL="457200" rtl="0" algn="l">
              <a:spcBef>
                <a:spcPts val="0"/>
              </a:spcBef>
              <a:spcAft>
                <a:spcPts val="0"/>
              </a:spcAft>
              <a:buSzPts val="1800"/>
              <a:buFont typeface="Inter"/>
              <a:buChar char="●"/>
            </a:pPr>
            <a:r>
              <a:rPr lang="en">
                <a:latin typeface="Inter"/>
                <a:ea typeface="Inter"/>
                <a:cs typeface="Inter"/>
                <a:sym typeface="Inter"/>
              </a:rPr>
              <a:t>Other Reference Data: IATA and ICAO airport code conversion dataset available at  https://datahub.io/core/airport-codes</a:t>
            </a:r>
            <a:endParaRPr>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613750" y="445025"/>
            <a:ext cx="79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EDA - OTPW 60 Months</a:t>
            </a:r>
            <a:endParaRPr>
              <a:solidFill>
                <a:srgbClr val="002676"/>
              </a:solidFill>
              <a:latin typeface="Inter"/>
              <a:ea typeface="Inter"/>
              <a:cs typeface="Inter"/>
              <a:sym typeface="Inter"/>
            </a:endParaRPr>
          </a:p>
        </p:txBody>
      </p:sp>
      <p:sp>
        <p:nvSpPr>
          <p:cNvPr id="159" name="Google Shape;159;p21"/>
          <p:cNvSpPr txBox="1"/>
          <p:nvPr>
            <p:ph idx="1" type="body"/>
          </p:nvPr>
        </p:nvSpPr>
        <p:spPr>
          <a:xfrm>
            <a:off x="613750" y="1152475"/>
            <a:ext cx="7926300" cy="3606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21977"/>
              <a:buFont typeface="Inter"/>
              <a:buChar char="●"/>
            </a:pPr>
            <a:r>
              <a:rPr lang="en">
                <a:latin typeface="Inter"/>
                <a:ea typeface="Inter"/>
                <a:cs typeface="Inter"/>
                <a:sym typeface="Inter"/>
              </a:rPr>
              <a:t>Dataset contains time-period, airline, origin, destination, departure performance, arrival performance, cancellation and diversions, flight summary, and causes of delay etc. information at a high level </a:t>
            </a:r>
            <a:r>
              <a:rPr lang="en" sz="1475">
                <a:latin typeface="Inter"/>
                <a:ea typeface="Inter"/>
                <a:cs typeface="Inter"/>
                <a:sym typeface="Inter"/>
              </a:rPr>
              <a:t>(31,673,119 rows, and 214 attributes)</a:t>
            </a:r>
            <a:endParaRPr sz="1475">
              <a:latin typeface="Inter"/>
              <a:ea typeface="Inter"/>
              <a:cs typeface="Inter"/>
              <a:sym typeface="Inter"/>
            </a:endParaRPr>
          </a:p>
          <a:p>
            <a:pPr indent="-334327" lvl="0" marL="457200" rtl="0" algn="l">
              <a:spcBef>
                <a:spcPts val="0"/>
              </a:spcBef>
              <a:spcAft>
                <a:spcPts val="0"/>
              </a:spcAft>
              <a:buSzPct val="100000"/>
              <a:buFont typeface="Inter"/>
              <a:buChar char="●"/>
            </a:pPr>
            <a:r>
              <a:rPr lang="en">
                <a:latin typeface="Inter"/>
                <a:ea typeface="Inter"/>
                <a:cs typeface="Inter"/>
                <a:sym typeface="Inter"/>
              </a:rPr>
              <a:t>Cancellations: </a:t>
            </a:r>
            <a:endParaRPr>
              <a:latin typeface="Inter"/>
              <a:ea typeface="Inter"/>
              <a:cs typeface="Inter"/>
              <a:sym typeface="Inter"/>
            </a:endParaRPr>
          </a:p>
          <a:p>
            <a:pPr indent="-310832" lvl="1" marL="914400" rtl="0" algn="l">
              <a:spcBef>
                <a:spcPts val="0"/>
              </a:spcBef>
              <a:spcAft>
                <a:spcPts val="0"/>
              </a:spcAft>
              <a:buSzPct val="100000"/>
              <a:buFont typeface="Inter"/>
              <a:buChar char="○"/>
            </a:pPr>
            <a:r>
              <a:rPr lang="en">
                <a:latin typeface="Inter"/>
                <a:ea typeface="Inter"/>
                <a:cs typeface="Inter"/>
                <a:sym typeface="Inter"/>
              </a:rPr>
              <a:t>1.5% of flights were cancelled</a:t>
            </a:r>
            <a:endParaRPr>
              <a:latin typeface="Inter"/>
              <a:ea typeface="Inter"/>
              <a:cs typeface="Inter"/>
              <a:sym typeface="Inter"/>
            </a:endParaRPr>
          </a:p>
          <a:p>
            <a:pPr indent="-310832" lvl="1" marL="914400" rtl="0" algn="l">
              <a:spcBef>
                <a:spcPts val="0"/>
              </a:spcBef>
              <a:spcAft>
                <a:spcPts val="0"/>
              </a:spcAft>
              <a:buSzPct val="100000"/>
              <a:buFont typeface="Inter"/>
              <a:buChar char="○"/>
            </a:pPr>
            <a:r>
              <a:rPr lang="en">
                <a:latin typeface="Inter"/>
                <a:ea typeface="Inter"/>
                <a:cs typeface="Inter"/>
                <a:sym typeface="Inter"/>
              </a:rPr>
              <a:t>Cancelled Flights can have Departure Delay BUT no Arrival Delay</a:t>
            </a:r>
            <a:endParaRPr>
              <a:latin typeface="Inter"/>
              <a:ea typeface="Inter"/>
              <a:cs typeface="Inter"/>
              <a:sym typeface="Inter"/>
            </a:endParaRPr>
          </a:p>
          <a:p>
            <a:pPr indent="-334327" lvl="0" marL="457200" rtl="0" algn="l">
              <a:spcBef>
                <a:spcPts val="0"/>
              </a:spcBef>
              <a:spcAft>
                <a:spcPts val="0"/>
              </a:spcAft>
              <a:buSzPct val="100000"/>
              <a:buFont typeface="Inter"/>
              <a:buChar char="●"/>
            </a:pPr>
            <a:r>
              <a:rPr lang="en">
                <a:latin typeface="Inter"/>
                <a:ea typeface="Inter"/>
                <a:cs typeface="Inter"/>
                <a:sym typeface="Inter"/>
              </a:rPr>
              <a:t>Diversions:</a:t>
            </a:r>
            <a:endParaRPr>
              <a:latin typeface="Inter"/>
              <a:ea typeface="Inter"/>
              <a:cs typeface="Inter"/>
              <a:sym typeface="Inter"/>
            </a:endParaRPr>
          </a:p>
          <a:p>
            <a:pPr indent="-310832" lvl="1" marL="914400" rtl="0" algn="l">
              <a:spcBef>
                <a:spcPts val="0"/>
              </a:spcBef>
              <a:spcAft>
                <a:spcPts val="0"/>
              </a:spcAft>
              <a:buSzPct val="100000"/>
              <a:buFont typeface="Inter"/>
              <a:buChar char="○"/>
            </a:pPr>
            <a:r>
              <a:rPr lang="en">
                <a:latin typeface="Inter"/>
                <a:ea typeface="Inter"/>
                <a:cs typeface="Inter"/>
                <a:sym typeface="Inter"/>
              </a:rPr>
              <a:t>0.2% of the flights were diverted</a:t>
            </a:r>
            <a:endParaRPr>
              <a:latin typeface="Inter"/>
              <a:ea typeface="Inter"/>
              <a:cs typeface="Inter"/>
              <a:sym typeface="Inter"/>
            </a:endParaRPr>
          </a:p>
          <a:p>
            <a:pPr indent="-310832" lvl="1" marL="914400" rtl="0" algn="l">
              <a:spcBef>
                <a:spcPts val="0"/>
              </a:spcBef>
              <a:spcAft>
                <a:spcPts val="0"/>
              </a:spcAft>
              <a:buSzPct val="100000"/>
              <a:buFont typeface="Inter"/>
              <a:buChar char="○"/>
            </a:pPr>
            <a:r>
              <a:rPr lang="en">
                <a:latin typeface="Inter"/>
                <a:ea typeface="Inter"/>
                <a:cs typeface="Inter"/>
                <a:sym typeface="Inter"/>
              </a:rPr>
              <a:t>Diverted flights will have null delay when these flights arrived at a destination airport which had a distance greater than Zero as compared to the original destination airport</a:t>
            </a:r>
            <a:endParaRPr>
              <a:latin typeface="Inter"/>
              <a:ea typeface="Inter"/>
              <a:cs typeface="Inter"/>
              <a:sym typeface="Inter"/>
            </a:endParaRPr>
          </a:p>
          <a:p>
            <a:pPr indent="-334327" lvl="0" marL="457200" rtl="0" algn="l">
              <a:spcBef>
                <a:spcPts val="0"/>
              </a:spcBef>
              <a:spcAft>
                <a:spcPts val="0"/>
              </a:spcAft>
              <a:buSzPct val="100000"/>
              <a:buFont typeface="Inter"/>
              <a:buChar char="●"/>
            </a:pPr>
            <a:r>
              <a:rPr lang="en">
                <a:latin typeface="Inter"/>
                <a:ea typeface="Inter"/>
                <a:cs typeface="Inter"/>
                <a:sym typeface="Inter"/>
              </a:rPr>
              <a:t>Causes of Delay:</a:t>
            </a:r>
            <a:endParaRPr>
              <a:latin typeface="Inter"/>
              <a:ea typeface="Inter"/>
              <a:cs typeface="Inter"/>
              <a:sym typeface="Inter"/>
            </a:endParaRPr>
          </a:p>
          <a:p>
            <a:pPr indent="-310832" lvl="1" marL="914400" rtl="0" algn="l">
              <a:spcBef>
                <a:spcPts val="0"/>
              </a:spcBef>
              <a:spcAft>
                <a:spcPts val="0"/>
              </a:spcAft>
              <a:buSzPct val="100000"/>
              <a:buFont typeface="Inter"/>
              <a:buChar char="○"/>
            </a:pPr>
            <a:r>
              <a:rPr lang="en">
                <a:latin typeface="Inter"/>
                <a:ea typeface="Inter"/>
                <a:cs typeface="Inter"/>
                <a:sym typeface="Inter"/>
              </a:rPr>
              <a:t>Causes of Delay like CARRIER_DELAY, WEATHER_DELAY, NAS_DELAY, SECURITY_DELAY, and LATE_AIRCRAFT_DELAY have 16.17% of missing data. Further analysis of these show that this information is populated only for flights which are not cancelled and have arrival time delay of 15 minutes or more.</a:t>
            </a:r>
            <a:endParaRPr>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613750" y="445025"/>
            <a:ext cx="79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2676"/>
                </a:solidFill>
                <a:latin typeface="Inter"/>
                <a:ea typeface="Inter"/>
                <a:cs typeface="Inter"/>
                <a:sym typeface="Inter"/>
              </a:rPr>
              <a:t>EDA - OTPW 60 Months</a:t>
            </a:r>
            <a:endParaRPr>
              <a:solidFill>
                <a:srgbClr val="002676"/>
              </a:solidFill>
              <a:latin typeface="Inter"/>
              <a:ea typeface="Inter"/>
              <a:cs typeface="Inter"/>
              <a:sym typeface="Inter"/>
            </a:endParaRPr>
          </a:p>
        </p:txBody>
      </p:sp>
      <p:sp>
        <p:nvSpPr>
          <p:cNvPr id="165" name="Google Shape;165;p22"/>
          <p:cNvSpPr txBox="1"/>
          <p:nvPr>
            <p:ph idx="1" type="body"/>
          </p:nvPr>
        </p:nvSpPr>
        <p:spPr>
          <a:xfrm>
            <a:off x="613750" y="1304875"/>
            <a:ext cx="4122900" cy="239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latin typeface="Inter"/>
                <a:ea typeface="Inter"/>
                <a:cs typeface="Inter"/>
                <a:sym typeface="Inter"/>
              </a:rPr>
              <a:t>Key Causes of Flight Delays</a:t>
            </a:r>
            <a:endParaRPr b="1" sz="1400">
              <a:latin typeface="Inter"/>
              <a:ea typeface="Inter"/>
              <a:cs typeface="Inter"/>
              <a:sym typeface="Inter"/>
            </a:endParaRPr>
          </a:p>
          <a:p>
            <a:pPr indent="0" lvl="0" marL="0" rtl="0" algn="l">
              <a:spcBef>
                <a:spcPts val="1200"/>
              </a:spcBef>
              <a:spcAft>
                <a:spcPts val="0"/>
              </a:spcAft>
              <a:buNone/>
            </a:pPr>
            <a:r>
              <a:rPr lang="en" sz="1000">
                <a:latin typeface="Inter"/>
                <a:ea typeface="Inter"/>
                <a:cs typeface="Inter"/>
                <a:sym typeface="Inter"/>
              </a:rPr>
              <a:t>Following are the key causes for flight delays:</a:t>
            </a:r>
            <a:endParaRPr sz="1000">
              <a:latin typeface="Inter"/>
              <a:ea typeface="Inter"/>
              <a:cs typeface="Inter"/>
              <a:sym typeface="Inter"/>
            </a:endParaRPr>
          </a:p>
          <a:p>
            <a:pPr indent="-292100" lvl="0" marL="457200" rtl="0" algn="l">
              <a:spcBef>
                <a:spcPts val="1200"/>
              </a:spcBef>
              <a:spcAft>
                <a:spcPts val="0"/>
              </a:spcAft>
              <a:buSzPts val="1000"/>
              <a:buFont typeface="Inter"/>
              <a:buChar char="●"/>
            </a:pPr>
            <a:r>
              <a:rPr lang="en" sz="1000">
                <a:latin typeface="Inter"/>
                <a:ea typeface="Inter"/>
                <a:cs typeface="Inter"/>
                <a:sym typeface="Inter"/>
              </a:rPr>
              <a:t>Carrier Delay</a:t>
            </a:r>
            <a:endParaRPr sz="1000">
              <a:latin typeface="Inter"/>
              <a:ea typeface="Inter"/>
              <a:cs typeface="Inter"/>
              <a:sym typeface="Inter"/>
            </a:endParaRPr>
          </a:p>
          <a:p>
            <a:pPr indent="-292100" lvl="0" marL="457200" rtl="0" algn="l">
              <a:spcBef>
                <a:spcPts val="0"/>
              </a:spcBef>
              <a:spcAft>
                <a:spcPts val="0"/>
              </a:spcAft>
              <a:buSzPts val="1000"/>
              <a:buFont typeface="Inter"/>
              <a:buChar char="●"/>
            </a:pPr>
            <a:r>
              <a:rPr lang="en" sz="1000">
                <a:latin typeface="Inter"/>
                <a:ea typeface="Inter"/>
                <a:cs typeface="Inter"/>
                <a:sym typeface="Inter"/>
              </a:rPr>
              <a:t>Weather Delay</a:t>
            </a:r>
            <a:endParaRPr sz="1000">
              <a:latin typeface="Inter"/>
              <a:ea typeface="Inter"/>
              <a:cs typeface="Inter"/>
              <a:sym typeface="Inter"/>
            </a:endParaRPr>
          </a:p>
          <a:p>
            <a:pPr indent="-292100" lvl="0" marL="457200" rtl="0" algn="l">
              <a:spcBef>
                <a:spcPts val="0"/>
              </a:spcBef>
              <a:spcAft>
                <a:spcPts val="0"/>
              </a:spcAft>
              <a:buSzPts val="1000"/>
              <a:buFont typeface="Inter"/>
              <a:buChar char="●"/>
            </a:pPr>
            <a:r>
              <a:rPr lang="en" sz="1000">
                <a:latin typeface="Inter"/>
                <a:ea typeface="Inter"/>
                <a:cs typeface="Inter"/>
                <a:sym typeface="Inter"/>
              </a:rPr>
              <a:t>National Air System Delay</a:t>
            </a:r>
            <a:endParaRPr sz="1000">
              <a:latin typeface="Inter"/>
              <a:ea typeface="Inter"/>
              <a:cs typeface="Inter"/>
              <a:sym typeface="Inter"/>
            </a:endParaRPr>
          </a:p>
          <a:p>
            <a:pPr indent="-292100" lvl="0" marL="457200" rtl="0" algn="l">
              <a:spcBef>
                <a:spcPts val="0"/>
              </a:spcBef>
              <a:spcAft>
                <a:spcPts val="0"/>
              </a:spcAft>
              <a:buSzPts val="1000"/>
              <a:buFont typeface="Inter"/>
              <a:buChar char="●"/>
            </a:pPr>
            <a:r>
              <a:rPr lang="en" sz="1000">
                <a:latin typeface="Inter"/>
                <a:ea typeface="Inter"/>
                <a:cs typeface="Inter"/>
                <a:sym typeface="Inter"/>
              </a:rPr>
              <a:t>Security Delay</a:t>
            </a:r>
            <a:endParaRPr sz="1000">
              <a:latin typeface="Inter"/>
              <a:ea typeface="Inter"/>
              <a:cs typeface="Inter"/>
              <a:sym typeface="Inter"/>
            </a:endParaRPr>
          </a:p>
          <a:p>
            <a:pPr indent="-292100" lvl="0" marL="457200" rtl="0" algn="l">
              <a:spcBef>
                <a:spcPts val="0"/>
              </a:spcBef>
              <a:spcAft>
                <a:spcPts val="0"/>
              </a:spcAft>
              <a:buSzPts val="1000"/>
              <a:buFont typeface="Inter"/>
              <a:buChar char="●"/>
            </a:pPr>
            <a:r>
              <a:rPr lang="en" sz="1000">
                <a:latin typeface="Inter"/>
                <a:ea typeface="Inter"/>
                <a:cs typeface="Inter"/>
                <a:sym typeface="Inter"/>
              </a:rPr>
              <a:t>Late Aircraft Delay</a:t>
            </a:r>
            <a:endParaRPr sz="1000">
              <a:latin typeface="Inter"/>
              <a:ea typeface="Inter"/>
              <a:cs typeface="Inter"/>
              <a:sym typeface="Inter"/>
            </a:endParaRPr>
          </a:p>
        </p:txBody>
      </p:sp>
      <p:pic>
        <p:nvPicPr>
          <p:cNvPr id="166" name="Google Shape;166;p22"/>
          <p:cNvPicPr preferRelativeResize="0"/>
          <p:nvPr/>
        </p:nvPicPr>
        <p:blipFill>
          <a:blip r:embed="rId3">
            <a:alphaModFix/>
          </a:blip>
          <a:stretch>
            <a:fillRect/>
          </a:stretch>
        </p:blipFill>
        <p:spPr>
          <a:xfrm>
            <a:off x="3842075" y="1304875"/>
            <a:ext cx="5245925" cy="1865775"/>
          </a:xfrm>
          <a:prstGeom prst="rect">
            <a:avLst/>
          </a:prstGeom>
          <a:noFill/>
          <a:ln>
            <a:noFill/>
          </a:ln>
        </p:spPr>
      </p:pic>
      <p:sp>
        <p:nvSpPr>
          <p:cNvPr id="167" name="Google Shape;167;p22"/>
          <p:cNvSpPr txBox="1"/>
          <p:nvPr/>
        </p:nvSpPr>
        <p:spPr>
          <a:xfrm>
            <a:off x="748550" y="3363975"/>
            <a:ext cx="7791600" cy="6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Late aircraft delay is the top cause for arrival delay in minutes overall and security delay is the bottom cause for arrival delay in minutes overall.</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 School Slide Template">
  <a:themeElements>
    <a:clrScheme name="Simple Light">
      <a:dk1>
        <a:srgbClr val="000000"/>
      </a:dk1>
      <a:lt1>
        <a:srgbClr val="FFFFFF"/>
      </a:lt1>
      <a:dk2>
        <a:srgbClr val="595959"/>
      </a:dk2>
      <a:lt2>
        <a:srgbClr val="EEEEEE"/>
      </a:lt2>
      <a:accent1>
        <a:srgbClr val="003262"/>
      </a:accent1>
      <a:accent2>
        <a:srgbClr val="E2D4B9"/>
      </a:accent2>
      <a:accent3>
        <a:srgbClr val="3B7EA1"/>
      </a:accent3>
      <a:accent4>
        <a:srgbClr val="C4820E"/>
      </a:accent4>
      <a:accent5>
        <a:srgbClr val="888888"/>
      </a:accent5>
      <a:accent6>
        <a:srgbClr val="DDD5C7"/>
      </a:accent6>
      <a:hlink>
        <a:srgbClr val="3B7EA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